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330" r:id="rId3"/>
    <p:sldId id="268" r:id="rId4"/>
    <p:sldId id="309" r:id="rId5"/>
    <p:sldId id="269" r:id="rId6"/>
    <p:sldId id="324" r:id="rId7"/>
    <p:sldId id="272" r:id="rId8"/>
    <p:sldId id="270" r:id="rId9"/>
    <p:sldId id="322" r:id="rId10"/>
    <p:sldId id="323" r:id="rId11"/>
    <p:sldId id="277" r:id="rId12"/>
    <p:sldId id="278" r:id="rId13"/>
    <p:sldId id="340" r:id="rId14"/>
    <p:sldId id="341" r:id="rId15"/>
    <p:sldId id="325" r:id="rId16"/>
    <p:sldId id="326" r:id="rId17"/>
    <p:sldId id="279" r:id="rId18"/>
    <p:sldId id="343" r:id="rId19"/>
    <p:sldId id="285" r:id="rId20"/>
    <p:sldId id="280" r:id="rId21"/>
    <p:sldId id="328" r:id="rId22"/>
    <p:sldId id="339" r:id="rId23"/>
    <p:sldId id="344" r:id="rId24"/>
    <p:sldId id="295" r:id="rId25"/>
    <p:sldId id="332" r:id="rId26"/>
    <p:sldId id="333" r:id="rId27"/>
    <p:sldId id="334" r:id="rId28"/>
    <p:sldId id="335" r:id="rId29"/>
    <p:sldId id="336" r:id="rId30"/>
    <p:sldId id="338" r:id="rId31"/>
    <p:sldId id="308" r:id="rId32"/>
  </p:sldIdLst>
  <p:sldSz cx="9144000" cy="6858000" type="screen4x3"/>
  <p:notesSz cx="6997700" cy="92837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ürgen Großmann" initials="jg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101D"/>
    <a:srgbClr val="AEC3D7"/>
    <a:srgbClr val="CCFFCC"/>
    <a:srgbClr val="336699"/>
    <a:srgbClr val="5F5C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82" autoAdjust="0"/>
  </p:normalViewPr>
  <p:slideViewPr>
    <p:cSldViewPr>
      <p:cViewPr>
        <p:scale>
          <a:sx n="66" d="100"/>
          <a:sy n="66" d="100"/>
        </p:scale>
        <p:origin x="-168" y="-1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233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5" y="1"/>
            <a:ext cx="303233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9757"/>
            <a:ext cx="559816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7904"/>
            <a:ext cx="303233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0" tIns="46075" rIns="92150" bIns="460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5" y="8817904"/>
            <a:ext cx="303233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0" tIns="46075" rIns="92150" bIns="460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AF3A1CC-8778-4E7D-9779-3132C041F5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ignal_(information_theory)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Real_numbers" TargetMode="External"/><Relationship Id="rId4" Type="http://schemas.openxmlformats.org/officeDocument/2006/relationships/hyperlink" Target="http://en.wikipedia.org/wiki/Continuous_function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73E507-14DA-4FD3-8109-AF5855FDFA90}" type="slidenum">
              <a:rPr lang="de-DE" smtClean="0">
                <a:cs typeface="Tahoma" pitchFamily="34" charset="0"/>
              </a:rPr>
              <a:pPr/>
              <a:t>1</a:t>
            </a:fld>
            <a:endParaRPr lang="de-DE" dirty="0" smtClean="0">
              <a:cs typeface="Tahoma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A1CC-8778-4E7D-9779-3132C041F50D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696913"/>
            <a:ext cx="4638675" cy="3479800"/>
          </a:xfrm>
          <a:ln/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smtClean="0">
                <a:latin typeface="Arial" pitchFamily="34" charset="0"/>
              </a:rPr>
              <a:t>Kurzprofil Fraunhofer Institut FOKUS </a:t>
            </a:r>
          </a:p>
          <a:p>
            <a:pPr>
              <a:buFont typeface="Wingdings" pitchFamily="2" charset="2"/>
              <a:buChar char="§"/>
            </a:pPr>
            <a:r>
              <a:rPr lang="de-DE" smtClean="0">
                <a:latin typeface="Arial" pitchFamily="34" charset="0"/>
              </a:rPr>
              <a:t> Die gestiegen Herausforderungen im Automotive Software Engineering sind die Treiber für die Forschungs- und Entwicklungsarbeiten am Fraunhofer Institut FOKUS.</a:t>
            </a:r>
          </a:p>
          <a:p>
            <a:pPr>
              <a:buFont typeface="Wingdings" pitchFamily="2" charset="2"/>
              <a:buChar char="§"/>
            </a:pPr>
            <a:r>
              <a:rPr lang="de-DE" smtClean="0">
                <a:latin typeface="Arial" pitchFamily="34" charset="0"/>
              </a:rPr>
              <a:t> Automotive Software schafft innovative Sicherheitssysteme, befindet sich jedoch im Spannungsfeld von Kostenreduktion und Qualitätssteigerung</a:t>
            </a:r>
          </a:p>
          <a:p>
            <a:pPr>
              <a:buFont typeface="Wingdings" pitchFamily="2" charset="2"/>
              <a:buChar char="§"/>
            </a:pPr>
            <a:endParaRPr lang="de-DE" smtClean="0">
              <a:latin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4F352E-3CF1-4AEF-93B6-2A5D25C5E36F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Intention:</a:t>
            </a:r>
          </a:p>
          <a:p>
            <a:r>
              <a:rPr lang="en-US" smtClean="0">
                <a:latin typeface="Times New Roman" pitchFamily="-109" charset="0"/>
              </a:rPr>
              <a:t>Show that the actual version of TTCN-3 is not appropriate to specify tests for continuous systems.</a:t>
            </a:r>
          </a:p>
          <a:p>
            <a:r>
              <a:rPr lang="en-US" smtClean="0">
                <a:latin typeface="Times New Roman" pitchFamily="-109" charset="0"/>
              </a:rPr>
              <a:t>It might be possible to express continuous system stimulation by use of parameterized messages  or procedures that express the start and the kind of a signal (e.g. message(sin,value), message(constant,slope) etc.)</a:t>
            </a:r>
          </a:p>
          <a:p>
            <a:r>
              <a:rPr lang="en-US" smtClean="0">
                <a:latin typeface="Times New Roman" pitchFamily="-109" charset="0"/>
              </a:rPr>
              <a:t>Assessment of system reaction is not possible.</a:t>
            </a:r>
          </a:p>
          <a:p>
            <a:endParaRPr lang="en-US" smtClean="0">
              <a:latin typeface="Times New Roman" pitchFamily="-109" charset="0"/>
            </a:endParaRPr>
          </a:p>
          <a:p>
            <a:r>
              <a:rPr lang="en-US" smtClean="0">
                <a:latin typeface="Times New Roman" pitchFamily="-109" charset="0"/>
              </a:rPr>
              <a:t>Additional Explanations:</a:t>
            </a:r>
          </a:p>
          <a:p>
            <a:r>
              <a:rPr lang="en-US" smtClean="0">
                <a:latin typeface="Times New Roman" pitchFamily="-109" charset="0"/>
              </a:rPr>
              <a:t>TTCN-3 is a procedural testing language: test behav-</a:t>
            </a:r>
          </a:p>
          <a:p>
            <a:r>
              <a:rPr lang="en-US" smtClean="0">
                <a:latin typeface="Times New Roman" pitchFamily="-109" charset="0"/>
              </a:rPr>
              <a:t>ior is dened by algorithms that typically assign (send)</a:t>
            </a:r>
          </a:p>
          <a:p>
            <a:r>
              <a:rPr lang="en-US" smtClean="0">
                <a:latin typeface="Times New Roman" pitchFamily="-109" charset="0"/>
              </a:rPr>
              <a:t>messages to ports and evaluate messages (receive) from</a:t>
            </a:r>
          </a:p>
          <a:p>
            <a:r>
              <a:rPr lang="en-US" smtClean="0">
                <a:latin typeface="Times New Roman" pitchFamily="-109" charset="0"/>
              </a:rPr>
              <a:t>ports3. The evaluation of messages is done along the</a:t>
            </a:r>
          </a:p>
          <a:p>
            <a:r>
              <a:rPr lang="en-US" smtClean="0">
                <a:latin typeface="Times New Roman" pitchFamily="-109" charset="0"/>
              </a:rPr>
              <a:t>TTCN-3 snapshot semantics [7, 12]: for the evaluation</a:t>
            </a:r>
          </a:p>
          <a:p>
            <a:r>
              <a:rPr lang="en-US" smtClean="0">
                <a:latin typeface="Times New Roman" pitchFamily="-109" charset="0"/>
              </a:rPr>
              <a:t>of dierent alternatives of expected message (sets) or</a:t>
            </a:r>
          </a:p>
          <a:p>
            <a:r>
              <a:rPr lang="en-US" smtClean="0">
                <a:latin typeface="Times New Roman" pitchFamily="-109" charset="0"/>
              </a:rPr>
              <a:t>timeouts, the port queues and the timeout queues are</a:t>
            </a:r>
          </a:p>
          <a:p>
            <a:r>
              <a:rPr lang="en-US" smtClean="0">
                <a:latin typeface="Times New Roman" pitchFamily="-109" charset="0"/>
              </a:rPr>
              <a:t>frozen. Whereas the snapshot semantics provide means</a:t>
            </a:r>
          </a:p>
          <a:p>
            <a:r>
              <a:rPr lang="en-US" smtClean="0">
                <a:latin typeface="Times New Roman" pitchFamily="-109" charset="0"/>
              </a:rPr>
              <a:t>for a pseudo parallel evaluation of messages from several</a:t>
            </a:r>
          </a:p>
          <a:p>
            <a:r>
              <a:rPr lang="en-US" smtClean="0">
                <a:latin typeface="Times New Roman" pitchFamily="-109" charset="0"/>
              </a:rPr>
              <a:t>ports, there is no notion of simultaneous stimulation and</a:t>
            </a:r>
          </a:p>
          <a:p>
            <a:r>
              <a:rPr lang="de-DE" smtClean="0">
                <a:latin typeface="Times New Roman" pitchFamily="-109" charset="0"/>
              </a:rPr>
              <a:t>sampled evaluation.</a:t>
            </a:r>
          </a:p>
          <a:p>
            <a:endParaRPr lang="en-US" smtClean="0">
              <a:latin typeface="Times New Roman" pitchFamily="-109" charset="0"/>
            </a:endParaRPr>
          </a:p>
          <a:p>
            <a:r>
              <a:rPr lang="en-US" smtClean="0">
                <a:latin typeface="Times New Roman" pitchFamily="-109" charset="0"/>
              </a:rPr>
              <a:t>Additional Explanation:</a:t>
            </a:r>
          </a:p>
          <a:p>
            <a:r>
              <a:rPr lang="en-US" smtClean="0">
                <a:latin typeface="Times New Roman" pitchFamily="-109" charset="0"/>
              </a:rPr>
              <a:t>A </a:t>
            </a:r>
            <a:r>
              <a:rPr lang="en-US" b="1" smtClean="0">
                <a:latin typeface="Times New Roman" pitchFamily="-109" charset="0"/>
              </a:rPr>
              <a:t>continuous signal</a:t>
            </a:r>
            <a:r>
              <a:rPr lang="en-US" smtClean="0">
                <a:latin typeface="Times New Roman" pitchFamily="-109" charset="0"/>
              </a:rPr>
              <a:t> is a varying quantity (a </a:t>
            </a:r>
            <a:r>
              <a:rPr lang="en-US" smtClean="0">
                <a:latin typeface="Times New Roman" pitchFamily="-109" charset="0"/>
                <a:hlinkClick r:id="rId3" tooltip="Signal (information theory)"/>
              </a:rPr>
              <a:t>signal</a:t>
            </a:r>
            <a:r>
              <a:rPr lang="en-US" smtClean="0">
                <a:latin typeface="Times New Roman" pitchFamily="-109" charset="0"/>
              </a:rPr>
              <a:t>) that is expressed as a function of a real-valued domain, usually time. The function of time need not be </a:t>
            </a:r>
            <a:r>
              <a:rPr lang="en-US" smtClean="0">
                <a:latin typeface="Times New Roman" pitchFamily="-109" charset="0"/>
                <a:hlinkClick r:id="rId4" tooltip="Continuous function"/>
              </a:rPr>
              <a:t>continuous</a:t>
            </a:r>
            <a:r>
              <a:rPr lang="en-US" smtClean="0">
                <a:latin typeface="Times New Roman" pitchFamily="-109" charset="0"/>
              </a:rPr>
              <a:t>.</a:t>
            </a:r>
          </a:p>
          <a:p>
            <a:r>
              <a:rPr lang="en-US" smtClean="0">
                <a:latin typeface="Times New Roman" pitchFamily="-109" charset="0"/>
              </a:rPr>
              <a:t>The signal is defined over a domain, which may or may not be finite, and there is a functional mapping from the domain to the value of the signal. The continuity of the time variable, in connection with the law of density of </a:t>
            </a:r>
            <a:r>
              <a:rPr lang="en-US" smtClean="0">
                <a:latin typeface="Times New Roman" pitchFamily="-109" charset="0"/>
                <a:hlinkClick r:id="rId5" tooltip="Real numbers"/>
              </a:rPr>
              <a:t>real numbers</a:t>
            </a:r>
            <a:r>
              <a:rPr lang="en-US" smtClean="0">
                <a:latin typeface="Times New Roman" pitchFamily="-109" charset="0"/>
              </a:rPr>
              <a:t>, means that the signal value can be found at any arbitrary point in time.</a:t>
            </a:r>
          </a:p>
          <a:p>
            <a:r>
              <a:rPr lang="en-US" smtClean="0">
                <a:latin typeface="Times New Roman" pitchFamily="-109" charset="0"/>
              </a:rPr>
              <a:t>A typical example of an infinite duration signal is:</a:t>
            </a:r>
          </a:p>
          <a:p>
            <a:endParaRPr lang="de-DE" smtClean="0">
              <a:latin typeface="Times New Roman" pitchFamily="-109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ED0437-4EB6-4F5F-AB03-E82851B87A8E}" type="slidenum">
              <a:rPr lang="de-DE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DE" dirty="0" smtClean="0">
                <a:latin typeface="Times New Roman" pitchFamily="-109" charset="0"/>
              </a:rPr>
              <a:t>Intention:</a:t>
            </a:r>
          </a:p>
          <a:p>
            <a:r>
              <a:rPr lang="de-DE" dirty="0" err="1" smtClean="0">
                <a:latin typeface="Times New Roman" pitchFamily="-109" charset="0"/>
              </a:rPr>
              <a:t>Provide</a:t>
            </a:r>
            <a:r>
              <a:rPr lang="de-DE" dirty="0" smtClean="0">
                <a:latin typeface="Times New Roman" pitchFamily="-109" charset="0"/>
              </a:rPr>
              <a:t> an </a:t>
            </a:r>
            <a:r>
              <a:rPr lang="de-DE" dirty="0" err="1" smtClean="0">
                <a:latin typeface="Times New Roman" pitchFamily="-109" charset="0"/>
              </a:rPr>
              <a:t>overview</a:t>
            </a:r>
            <a:r>
              <a:rPr lang="de-DE" dirty="0" smtClean="0">
                <a:latin typeface="Times New Roman" pitchFamily="-109" charset="0"/>
              </a:rPr>
              <a:t> </a:t>
            </a:r>
            <a:r>
              <a:rPr lang="de-DE" dirty="0" err="1" smtClean="0">
                <a:latin typeface="Times New Roman" pitchFamily="-109" charset="0"/>
              </a:rPr>
              <a:t>over</a:t>
            </a:r>
            <a:r>
              <a:rPr lang="de-DE" dirty="0" smtClean="0">
                <a:latin typeface="Times New Roman" pitchFamily="-109" charset="0"/>
              </a:rPr>
              <a:t> </a:t>
            </a:r>
            <a:r>
              <a:rPr lang="de-DE" dirty="0" err="1" smtClean="0">
                <a:latin typeface="Times New Roman" pitchFamily="-109" charset="0"/>
              </a:rPr>
              <a:t>the</a:t>
            </a:r>
            <a:r>
              <a:rPr lang="de-DE" dirty="0" smtClean="0">
                <a:latin typeface="Times New Roman" pitchFamily="-109" charset="0"/>
              </a:rPr>
              <a:t> </a:t>
            </a:r>
            <a:r>
              <a:rPr lang="de-DE" dirty="0" err="1" smtClean="0">
                <a:latin typeface="Times New Roman" pitchFamily="-109" charset="0"/>
              </a:rPr>
              <a:t>basic</a:t>
            </a:r>
            <a:r>
              <a:rPr lang="de-DE" dirty="0" smtClean="0">
                <a:latin typeface="Times New Roman" pitchFamily="-109" charset="0"/>
              </a:rPr>
              <a:t> </a:t>
            </a:r>
            <a:r>
              <a:rPr lang="de-DE" dirty="0" err="1" smtClean="0">
                <a:latin typeface="Times New Roman" pitchFamily="-109" charset="0"/>
              </a:rPr>
              <a:t>means</a:t>
            </a:r>
            <a:r>
              <a:rPr lang="de-DE" dirty="0" smtClean="0">
                <a:latin typeface="Times New Roman" pitchFamily="-109" charset="0"/>
              </a:rPr>
              <a:t> </a:t>
            </a:r>
            <a:r>
              <a:rPr lang="de-DE" dirty="0" err="1" smtClean="0">
                <a:latin typeface="Times New Roman" pitchFamily="-109" charset="0"/>
              </a:rPr>
              <a:t>of</a:t>
            </a:r>
            <a:r>
              <a:rPr lang="de-DE" dirty="0" smtClean="0">
                <a:latin typeface="Times New Roman" pitchFamily="-109" charset="0"/>
              </a:rPr>
              <a:t> </a:t>
            </a:r>
            <a:r>
              <a:rPr lang="de-DE" dirty="0" err="1" smtClean="0">
                <a:latin typeface="Times New Roman" pitchFamily="-109" charset="0"/>
              </a:rPr>
              <a:t>Continuous</a:t>
            </a:r>
            <a:r>
              <a:rPr lang="de-DE" dirty="0" smtClean="0">
                <a:latin typeface="Times New Roman" pitchFamily="-109" charset="0"/>
              </a:rPr>
              <a:t> TTCN-3</a:t>
            </a:r>
          </a:p>
          <a:p>
            <a:endParaRPr lang="en-US" dirty="0" smtClean="0">
              <a:latin typeface="Times New Roman" pitchFamily="-109" charset="0"/>
            </a:endParaRPr>
          </a:p>
          <a:p>
            <a:r>
              <a:rPr lang="en-US" dirty="0" smtClean="0">
                <a:latin typeface="Times New Roman" pitchFamily="-109" charset="0"/>
              </a:rPr>
              <a:t>Additional Explanation:</a:t>
            </a:r>
          </a:p>
          <a:p>
            <a:endParaRPr lang="en-US" dirty="0" smtClean="0">
              <a:latin typeface="Times New Roman" pitchFamily="-109" charset="0"/>
            </a:endParaRPr>
          </a:p>
          <a:p>
            <a:r>
              <a:rPr lang="en-US" dirty="0" smtClean="0">
                <a:latin typeface="Times New Roman" pitchFamily="-109" charset="0"/>
              </a:rPr>
              <a:t>Stream:</a:t>
            </a:r>
          </a:p>
          <a:p>
            <a:r>
              <a:rPr lang="en-US" dirty="0" smtClean="0">
                <a:latin typeface="Times New Roman" pitchFamily="-109" charset="0"/>
              </a:rPr>
              <a:t>A stream is a </a:t>
            </a:r>
            <a:r>
              <a:rPr lang="en-US" dirty="0" err="1" smtClean="0">
                <a:latin typeface="Times New Roman" pitchFamily="-109" charset="0"/>
              </a:rPr>
              <a:t>ow</a:t>
            </a:r>
            <a:r>
              <a:rPr lang="en-US" dirty="0" smtClean="0">
                <a:latin typeface="Times New Roman" pitchFamily="-109" charset="0"/>
              </a:rPr>
              <a:t> of data over time, which has a data</a:t>
            </a:r>
          </a:p>
          <a:p>
            <a:r>
              <a:rPr lang="en-US" dirty="0" smtClean="0">
                <a:latin typeface="Times New Roman" pitchFamily="-109" charset="0"/>
              </a:rPr>
              <a:t>value being </a:t>
            </a:r>
            <a:r>
              <a:rPr lang="en-US" dirty="0" err="1" smtClean="0">
                <a:latin typeface="Times New Roman" pitchFamily="-109" charset="0"/>
              </a:rPr>
              <a:t>dened</a:t>
            </a:r>
            <a:r>
              <a:rPr lang="en-US" dirty="0" smtClean="0">
                <a:latin typeface="Times New Roman" pitchFamily="-109" charset="0"/>
              </a:rPr>
              <a:t> for every point in time  the stream</a:t>
            </a:r>
          </a:p>
          <a:p>
            <a:r>
              <a:rPr lang="de-DE" dirty="0" err="1" smtClean="0">
                <a:latin typeface="Times New Roman" pitchFamily="-109" charset="0"/>
              </a:rPr>
              <a:t>elements</a:t>
            </a:r>
            <a:r>
              <a:rPr lang="de-DE" dirty="0" smtClean="0">
                <a:latin typeface="Times New Roman" pitchFamily="-109" charset="0"/>
              </a:rPr>
              <a:t>. </a:t>
            </a:r>
            <a:r>
              <a:rPr lang="en-US" dirty="0" smtClean="0">
                <a:latin typeface="Times New Roman" pitchFamily="-109" charset="0"/>
              </a:rPr>
              <a:t>We </a:t>
            </a:r>
            <a:r>
              <a:rPr lang="en-US" dirty="0" err="1" smtClean="0">
                <a:latin typeface="Times New Roman" pitchFamily="-109" charset="0"/>
              </a:rPr>
              <a:t>dene</a:t>
            </a:r>
            <a:r>
              <a:rPr lang="en-US" dirty="0" smtClean="0">
                <a:latin typeface="Times New Roman" pitchFamily="-109" charset="0"/>
              </a:rPr>
              <a:t> streams relative to a sample that </a:t>
            </a:r>
            <a:r>
              <a:rPr lang="en-US" dirty="0" err="1" smtClean="0">
                <a:latin typeface="Times New Roman" pitchFamily="-109" charset="0"/>
              </a:rPr>
              <a:t>repre</a:t>
            </a:r>
            <a:r>
              <a:rPr lang="en-US" dirty="0" smtClean="0">
                <a:latin typeface="Times New Roman" pitchFamily="-109" charset="0"/>
              </a:rPr>
              <a:t>-</a:t>
            </a:r>
          </a:p>
          <a:p>
            <a:r>
              <a:rPr lang="en-US" dirty="0" err="1" smtClean="0">
                <a:latin typeface="Times New Roman" pitchFamily="-109" charset="0"/>
              </a:rPr>
              <a:t>sents</a:t>
            </a:r>
            <a:r>
              <a:rPr lang="en-US" dirty="0" smtClean="0">
                <a:latin typeface="Times New Roman" pitchFamily="-109" charset="0"/>
              </a:rPr>
              <a:t> global time. In contrast to scalar values, a stream [2,9] represents the whole allocation history</a:t>
            </a:r>
          </a:p>
          <a:p>
            <a:r>
              <a:rPr lang="en-US" dirty="0" smtClean="0">
                <a:latin typeface="Times New Roman" pitchFamily="-109" charset="0"/>
              </a:rPr>
              <a:t>applied to a port. In CTTCN-3 the term stream is used to denote the data</a:t>
            </a:r>
          </a:p>
          <a:p>
            <a:r>
              <a:rPr lang="en-US" dirty="0" smtClean="0">
                <a:latin typeface="Times New Roman" pitchFamily="-109" charset="0"/>
              </a:rPr>
              <a:t>structure that describes the complete history of data that yield</a:t>
            </a:r>
          </a:p>
          <a:p>
            <a:r>
              <a:rPr lang="en-US" dirty="0" smtClean="0">
                <a:latin typeface="Times New Roman" pitchFamily="-109" charset="0"/>
              </a:rPr>
              <a:t>as allocation of a certain port </a:t>
            </a:r>
            <a:r>
              <a:rPr lang="en-US" dirty="0" err="1" smtClean="0">
                <a:latin typeface="Times New Roman" pitchFamily="-109" charset="0"/>
              </a:rPr>
              <a:t>xn</a:t>
            </a:r>
            <a:r>
              <a:rPr lang="en-US" dirty="0" smtClean="0">
                <a:latin typeface="Times New Roman" pitchFamily="-109" charset="0"/>
              </a:rPr>
              <a:t>; </a:t>
            </a:r>
            <a:r>
              <a:rPr lang="en-US" dirty="0" err="1" smtClean="0">
                <a:latin typeface="Times New Roman" pitchFamily="-109" charset="0"/>
              </a:rPr>
              <a:t>ym</a:t>
            </a:r>
            <a:r>
              <a:rPr lang="en-US" dirty="0" smtClean="0">
                <a:latin typeface="Times New Roman" pitchFamily="-109" charset="0"/>
              </a:rPr>
              <a:t>.</a:t>
            </a:r>
          </a:p>
          <a:p>
            <a:r>
              <a:rPr lang="en-US" dirty="0" smtClean="0">
                <a:latin typeface="Times New Roman" pitchFamily="-109" charset="0"/>
              </a:rPr>
              <a:t>As scalar types, all TTCN-3 base types and user-</a:t>
            </a:r>
            <a:r>
              <a:rPr lang="en-US" dirty="0" err="1" smtClean="0">
                <a:latin typeface="Times New Roman" pitchFamily="-109" charset="0"/>
              </a:rPr>
              <a:t>dened</a:t>
            </a:r>
            <a:r>
              <a:rPr lang="en-US" dirty="0" smtClean="0">
                <a:latin typeface="Times New Roman" pitchFamily="-109" charset="0"/>
              </a:rPr>
              <a:t> structured types</a:t>
            </a:r>
          </a:p>
          <a:p>
            <a:r>
              <a:rPr lang="en-US" dirty="0" smtClean="0">
                <a:latin typeface="Times New Roman" pitchFamily="-109" charset="0"/>
              </a:rPr>
              <a:t>(and their restrictions) are allowed. </a:t>
            </a:r>
          </a:p>
          <a:p>
            <a:endParaRPr lang="en-US" dirty="0" smtClean="0">
              <a:latin typeface="Times New Roman" pitchFamily="-109" charset="0"/>
            </a:endParaRPr>
          </a:p>
          <a:p>
            <a:r>
              <a:rPr lang="en-US" dirty="0" smtClean="0">
                <a:latin typeface="Times New Roman" pitchFamily="-109" charset="0"/>
              </a:rPr>
              <a:t>Stream Templates</a:t>
            </a:r>
          </a:p>
          <a:p>
            <a:r>
              <a:rPr lang="en-US" dirty="0" smtClean="0">
                <a:latin typeface="Times New Roman" pitchFamily="-109" charset="0"/>
              </a:rPr>
              <a:t>In TTCN-3, especially for the </a:t>
            </a:r>
            <a:r>
              <a:rPr lang="en-US" dirty="0" err="1" smtClean="0">
                <a:latin typeface="Times New Roman" pitchFamily="-109" charset="0"/>
              </a:rPr>
              <a:t>denition</a:t>
            </a:r>
            <a:r>
              <a:rPr lang="en-US" dirty="0" smtClean="0">
                <a:latin typeface="Times New Roman" pitchFamily="-109" charset="0"/>
              </a:rPr>
              <a:t> of reference </a:t>
            </a:r>
            <a:r>
              <a:rPr lang="en-US" dirty="0" err="1" smtClean="0">
                <a:latin typeface="Times New Roman" pitchFamily="-109" charset="0"/>
              </a:rPr>
              <a:t>val</a:t>
            </a:r>
            <a:r>
              <a:rPr lang="en-US" dirty="0" smtClean="0">
                <a:latin typeface="Times New Roman" pitchFamily="-109" charset="0"/>
              </a:rPr>
              <a:t>-</a:t>
            </a:r>
          </a:p>
          <a:p>
            <a:r>
              <a:rPr lang="en-US" dirty="0" err="1" smtClean="0">
                <a:latin typeface="Times New Roman" pitchFamily="-109" charset="0"/>
              </a:rPr>
              <a:t>ues</a:t>
            </a:r>
            <a:r>
              <a:rPr lang="en-US" dirty="0" smtClean="0">
                <a:latin typeface="Times New Roman" pitchFamily="-109" charset="0"/>
              </a:rPr>
              <a:t> and value sets, the use of templates is encouraged.</a:t>
            </a:r>
          </a:p>
          <a:p>
            <a:r>
              <a:rPr lang="en-US" dirty="0" smtClean="0">
                <a:latin typeface="Times New Roman" pitchFamily="-109" charset="0"/>
              </a:rPr>
              <a:t>A template </a:t>
            </a:r>
            <a:r>
              <a:rPr lang="en-US" dirty="0" err="1" smtClean="0">
                <a:latin typeface="Times New Roman" pitchFamily="-109" charset="0"/>
              </a:rPr>
              <a:t>denes</a:t>
            </a:r>
            <a:r>
              <a:rPr lang="en-US" dirty="0" smtClean="0">
                <a:latin typeface="Times New Roman" pitchFamily="-109" charset="0"/>
              </a:rPr>
              <a:t> a pattern for the characterization of</a:t>
            </a:r>
          </a:p>
          <a:p>
            <a:r>
              <a:rPr lang="en-US" dirty="0" smtClean="0">
                <a:latin typeface="Times New Roman" pitchFamily="-109" charset="0"/>
              </a:rPr>
              <a:t>values of a given type. Templates are generally applicable to streams of the same type or of</a:t>
            </a:r>
          </a:p>
          <a:p>
            <a:r>
              <a:rPr lang="en-US" dirty="0" smtClean="0">
                <a:latin typeface="Times New Roman" pitchFamily="-109" charset="0"/>
              </a:rPr>
              <a:t>compatible type4. In CTTCN-3 the application of a template to a stream or a</a:t>
            </a:r>
          </a:p>
          <a:p>
            <a:r>
              <a:rPr lang="en-US" dirty="0" smtClean="0">
                <a:latin typeface="Times New Roman" pitchFamily="-109" charset="0"/>
              </a:rPr>
              <a:t>stream port is carried out by either a sense statement (for the on-line evaluation</a:t>
            </a:r>
          </a:p>
          <a:p>
            <a:r>
              <a:rPr lang="en-US" dirty="0" smtClean="0">
                <a:latin typeface="Times New Roman" pitchFamily="-109" charset="0"/>
              </a:rPr>
              <a:t>of ports) or a match statement (for the </a:t>
            </a:r>
            <a:r>
              <a:rPr lang="en-US" dirty="0" err="1" smtClean="0">
                <a:latin typeface="Times New Roman" pitchFamily="-109" charset="0"/>
              </a:rPr>
              <a:t>oine</a:t>
            </a:r>
            <a:r>
              <a:rPr lang="en-US" dirty="0" smtClean="0">
                <a:latin typeface="Times New Roman" pitchFamily="-109" charset="0"/>
              </a:rPr>
              <a:t> evaluation of the data structure</a:t>
            </a:r>
          </a:p>
          <a:p>
            <a:r>
              <a:rPr lang="de-DE" dirty="0" err="1" smtClean="0">
                <a:latin typeface="Times New Roman" pitchFamily="-109" charset="0"/>
              </a:rPr>
              <a:t>stream</a:t>
            </a:r>
            <a:r>
              <a:rPr lang="de-DE" dirty="0" smtClean="0">
                <a:latin typeface="Times New Roman" pitchFamily="-109" charset="0"/>
              </a:rPr>
              <a:t>).</a:t>
            </a:r>
          </a:p>
          <a:p>
            <a:endParaRPr lang="de-DE" dirty="0" smtClean="0">
              <a:latin typeface="Times New Roman" pitchFamily="-109" charset="0"/>
            </a:endParaRPr>
          </a:p>
          <a:p>
            <a:r>
              <a:rPr lang="en-US" dirty="0" smtClean="0">
                <a:latin typeface="Times New Roman" pitchFamily="-109" charset="0"/>
              </a:rPr>
              <a:t>Time:</a:t>
            </a:r>
          </a:p>
          <a:p>
            <a:r>
              <a:rPr lang="en-US" dirty="0" smtClean="0">
                <a:latin typeface="Times New Roman" pitchFamily="-109" charset="0"/>
              </a:rPr>
              <a:t>The notion of time is crucial for testing continuous or</a:t>
            </a:r>
          </a:p>
          <a:p>
            <a:r>
              <a:rPr lang="en-US" dirty="0" smtClean="0">
                <a:latin typeface="Times New Roman" pitchFamily="-109" charset="0"/>
              </a:rPr>
              <a:t>hybrid systems. In standard TTCN-3, there is restricted</a:t>
            </a:r>
          </a:p>
          <a:p>
            <a:r>
              <a:rPr lang="en-US" dirty="0" smtClean="0">
                <a:latin typeface="Times New Roman" pitchFamily="-109" charset="0"/>
              </a:rPr>
              <a:t>time control using timer operations only. Especially for</a:t>
            </a:r>
          </a:p>
          <a:p>
            <a:r>
              <a:rPr lang="en-US" dirty="0" smtClean="0">
                <a:latin typeface="Times New Roman" pitchFamily="-109" charset="0"/>
              </a:rPr>
              <a:t>the exact timing of stimulation events and the time </a:t>
            </a:r>
            <a:r>
              <a:rPr lang="en-US" dirty="0" err="1" smtClean="0">
                <a:latin typeface="Times New Roman" pitchFamily="-109" charset="0"/>
              </a:rPr>
              <a:t>quan</a:t>
            </a:r>
            <a:r>
              <a:rPr lang="en-US" dirty="0" smtClean="0">
                <a:latin typeface="Times New Roman" pitchFamily="-109" charset="0"/>
              </a:rPr>
              <a:t>-</a:t>
            </a:r>
          </a:p>
          <a:p>
            <a:r>
              <a:rPr lang="en-US" dirty="0" smtClean="0">
                <a:latin typeface="Times New Roman" pitchFamily="-109" charset="0"/>
              </a:rPr>
              <a:t>tied evaluation of system reactions the use of timers</a:t>
            </a:r>
          </a:p>
          <a:p>
            <a:r>
              <a:rPr lang="en-US" dirty="0" smtClean="0">
                <a:latin typeface="Times New Roman" pitchFamily="-109" charset="0"/>
              </a:rPr>
              <a:t>is cumbersome and imprecise. Hence, in TimedTTCN-3 global time5 and the notion of timestamps were intro-</a:t>
            </a:r>
          </a:p>
          <a:p>
            <a:r>
              <a:rPr lang="en-US" dirty="0" err="1" smtClean="0">
                <a:latin typeface="Times New Roman" pitchFamily="-109" charset="0"/>
              </a:rPr>
              <a:t>duced</a:t>
            </a:r>
            <a:r>
              <a:rPr lang="en-US" dirty="0" smtClean="0">
                <a:latin typeface="Times New Roman" pitchFamily="-109" charset="0"/>
              </a:rPr>
              <a:t> [18, 4]. Access to global time is provided by an</a:t>
            </a:r>
          </a:p>
          <a:p>
            <a:r>
              <a:rPr lang="en-US" dirty="0" smtClean="0">
                <a:latin typeface="Times New Roman" pitchFamily="-109" charset="0"/>
              </a:rPr>
              <a:t>operation called now that returns the actual time in sec-</a:t>
            </a:r>
          </a:p>
          <a:p>
            <a:r>
              <a:rPr lang="en-US" dirty="0" err="1" smtClean="0">
                <a:latin typeface="Times New Roman" pitchFamily="-109" charset="0"/>
              </a:rPr>
              <a:t>onds</a:t>
            </a:r>
            <a:r>
              <a:rPr lang="en-US" dirty="0" smtClean="0">
                <a:latin typeface="Times New Roman" pitchFamily="-109" charset="0"/>
              </a:rPr>
              <a:t>. We adopt the concept of global time and enhance</a:t>
            </a:r>
          </a:p>
          <a:p>
            <a:r>
              <a:rPr lang="en-US" dirty="0" smtClean="0">
                <a:latin typeface="Times New Roman" pitchFamily="-109" charset="0"/>
              </a:rPr>
              <a:t>it with the notion of sampling and sampling time. As</a:t>
            </a:r>
          </a:p>
          <a:p>
            <a:r>
              <a:rPr lang="en-US" dirty="0" smtClean="0">
                <a:latin typeface="Times New Roman" pitchFamily="-109" charset="0"/>
              </a:rPr>
              <a:t>in TTCN-3, all time values in Continuous TTCN-3 are</a:t>
            </a:r>
          </a:p>
          <a:p>
            <a:r>
              <a:rPr lang="en-US" dirty="0" smtClean="0">
                <a:latin typeface="Times New Roman" pitchFamily="-109" charset="0"/>
              </a:rPr>
              <a:t>denoted as non-negative oat values and represent time</a:t>
            </a:r>
          </a:p>
          <a:p>
            <a:r>
              <a:rPr lang="de-DE" dirty="0" smtClean="0">
                <a:latin typeface="Times New Roman" pitchFamily="-109" charset="0"/>
              </a:rPr>
              <a:t>in </a:t>
            </a:r>
            <a:r>
              <a:rPr lang="de-DE" dirty="0" err="1" smtClean="0">
                <a:latin typeface="Times New Roman" pitchFamily="-109" charset="0"/>
              </a:rPr>
              <a:t>seconds</a:t>
            </a:r>
            <a:r>
              <a:rPr lang="de-DE" dirty="0" smtClean="0">
                <a:latin typeface="Times New Roman" pitchFamily="-109" charset="0"/>
              </a:rPr>
              <a:t>.</a:t>
            </a:r>
          </a:p>
          <a:p>
            <a:endParaRPr lang="en-US" dirty="0" smtClean="0">
              <a:latin typeface="Times New Roman" pitchFamily="-109" charset="0"/>
            </a:endParaRPr>
          </a:p>
          <a:p>
            <a:r>
              <a:rPr lang="en-US" dirty="0" smtClean="0">
                <a:latin typeface="Times New Roman" pitchFamily="-109" charset="0"/>
              </a:rPr>
              <a:t>Carry Until:</a:t>
            </a:r>
          </a:p>
          <a:p>
            <a:r>
              <a:rPr lang="en-US" dirty="0" smtClean="0">
                <a:latin typeface="Times New Roman" pitchFamily="-109" charset="0"/>
              </a:rPr>
              <a:t>Although structured types can be used to emit and sense several</a:t>
            </a:r>
          </a:p>
          <a:p>
            <a:r>
              <a:rPr lang="en-US" dirty="0" smtClean="0">
                <a:latin typeface="Times New Roman" pitchFamily="-109" charset="0"/>
              </a:rPr>
              <a:t>scalar streams in parallel and although finite</a:t>
            </a:r>
          </a:p>
          <a:p>
            <a:r>
              <a:rPr lang="en-US" dirty="0" smtClean="0">
                <a:latin typeface="Times New Roman" pitchFamily="-109" charset="0"/>
              </a:rPr>
              <a:t>streams can be used instead of infinite ones, it is not always</a:t>
            </a:r>
          </a:p>
          <a:p>
            <a:r>
              <a:rPr lang="en-US" dirty="0" smtClean="0">
                <a:latin typeface="Times New Roman" pitchFamily="-109" charset="0"/>
              </a:rPr>
              <a:t>applicable and practical to do that. Therefore, we introduce</a:t>
            </a:r>
          </a:p>
          <a:p>
            <a:r>
              <a:rPr lang="en-US" dirty="0" smtClean="0">
                <a:latin typeface="Times New Roman" pitchFamily="-109" charset="0"/>
              </a:rPr>
              <a:t>a new control flow structure that enables the generation of</a:t>
            </a:r>
          </a:p>
          <a:p>
            <a:r>
              <a:rPr lang="en-US" dirty="0" smtClean="0">
                <a:latin typeface="Times New Roman" pitchFamily="-109" charset="0"/>
              </a:rPr>
              <a:t>streams (and of messages and procedures) on parallel ports.</a:t>
            </a:r>
          </a:p>
          <a:p>
            <a:r>
              <a:rPr lang="en-US" dirty="0" smtClean="0">
                <a:latin typeface="Times New Roman" pitchFamily="-109" charset="0"/>
              </a:rPr>
              <a:t>Like the alt statement, it also supports the parallel evaluation.</a:t>
            </a:r>
          </a:p>
          <a:p>
            <a:r>
              <a:rPr lang="en-US" dirty="0" smtClean="0">
                <a:latin typeface="Times New Roman" pitchFamily="-109" charset="0"/>
              </a:rPr>
              <a:t>The proposed control flow structure is called carry-until</a:t>
            </a:r>
          </a:p>
          <a:p>
            <a:r>
              <a:rPr lang="de-DE" dirty="0" err="1" smtClean="0">
                <a:latin typeface="Times New Roman" pitchFamily="-109" charset="0"/>
              </a:rPr>
              <a:t>statement</a:t>
            </a:r>
            <a:r>
              <a:rPr lang="de-DE" dirty="0" smtClean="0">
                <a:latin typeface="Times New Roman" pitchFamily="-109" charset="0"/>
              </a:rPr>
              <a:t>.</a:t>
            </a:r>
          </a:p>
          <a:p>
            <a:endParaRPr lang="en-US" dirty="0" smtClean="0">
              <a:latin typeface="Times New Roman" pitchFamily="-109" charset="0"/>
            </a:endParaRPr>
          </a:p>
          <a:p>
            <a:endParaRPr lang="en-US" dirty="0" smtClean="0">
              <a:latin typeface="Times New Roman" pitchFamily="-109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4438C-0F08-4FFC-881F-EA6B9F32826E}" type="slidenum">
              <a:rPr lang="de-DE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9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870BD3-0F89-44C8-BCC5-5D846EB1AFC4}" type="slidenum">
              <a:rPr lang="de-DE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A1CC-8778-4E7D-9779-3132C041F50D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A1CC-8778-4E7D-9779-3132C041F50D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Assignments</a:t>
            </a:r>
            <a:r>
              <a:rPr lang="de-DE" dirty="0" smtClean="0"/>
              <a:t>:</a:t>
            </a:r>
            <a:r>
              <a:rPr lang="de-DE" baseline="0" dirty="0" smtClean="0"/>
              <a:t> Sampling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left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argument</a:t>
            </a:r>
            <a:endParaRPr lang="de-DE" baseline="0" dirty="0" smtClean="0"/>
          </a:p>
          <a:p>
            <a:r>
              <a:rPr lang="de-DE" baseline="0" dirty="0" err="1" smtClean="0"/>
              <a:t>Predicats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sampling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streams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contained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expressions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A1CC-8778-4E7D-9779-3132C041F50D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A1CC-8778-4E7D-9779-3132C041F50D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A1CC-8778-4E7D-9779-3132C041F50D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-favor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549275"/>
            <a:ext cx="2522537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95288" y="2713038"/>
            <a:ext cx="215900" cy="215900"/>
          </a:xfrm>
          <a:prstGeom prst="rect">
            <a:avLst/>
          </a:prstGeom>
          <a:solidFill>
            <a:srgbClr val="AEC3D7"/>
          </a:solidFill>
          <a:ln w="1905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55650" y="2713038"/>
            <a:ext cx="215900" cy="215900"/>
          </a:xfrm>
          <a:prstGeom prst="rect">
            <a:avLst/>
          </a:prstGeom>
          <a:solidFill>
            <a:srgbClr val="AEC3D7"/>
          </a:solidFill>
          <a:ln w="1905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1116013" y="2713038"/>
            <a:ext cx="215900" cy="215900"/>
          </a:xfrm>
          <a:prstGeom prst="rect">
            <a:avLst/>
          </a:prstGeom>
          <a:solidFill>
            <a:srgbClr val="AEC3D7"/>
          </a:solidFill>
          <a:ln w="1905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523875"/>
            <a:ext cx="1238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1524000"/>
            <a:ext cx="19050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feld 9"/>
          <p:cNvSpPr txBox="1"/>
          <p:nvPr/>
        </p:nvSpPr>
        <p:spPr>
          <a:xfrm>
            <a:off x="1785938" y="538163"/>
            <a:ext cx="200025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>
                <a:solidFill>
                  <a:schemeClr val="accent6"/>
                </a:solidFill>
              </a:rPr>
              <a:t>Dieses Projekt wird von der EU </a:t>
            </a:r>
            <a:r>
              <a:rPr lang="de-DE" sz="1050" dirty="0" err="1">
                <a:solidFill>
                  <a:schemeClr val="accent6"/>
                </a:solidFill>
              </a:rPr>
              <a:t>kofinanziert</a:t>
            </a:r>
            <a:r>
              <a:rPr lang="de-DE" sz="1050" dirty="0">
                <a:solidFill>
                  <a:schemeClr val="accent6"/>
                </a:solidFill>
              </a:rPr>
              <a:t>.</a:t>
            </a:r>
            <a:br>
              <a:rPr lang="de-DE" sz="1050" dirty="0">
                <a:solidFill>
                  <a:schemeClr val="accent6"/>
                </a:solidFill>
              </a:rPr>
            </a:br>
            <a:r>
              <a:rPr lang="de-DE" sz="1050" dirty="0">
                <a:solidFill>
                  <a:schemeClr val="accent6"/>
                </a:solidFill>
              </a:rPr>
              <a:t>Die Mittel stammen aus dem Europäischen Fonds für Regionale Entwicklung (EFRE)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57188" y="130175"/>
            <a:ext cx="29289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accent6"/>
                </a:solidFill>
              </a:rPr>
              <a:t>Investition in Ihre Zukunft</a:t>
            </a: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250825" y="142875"/>
            <a:ext cx="0" cy="6192838"/>
          </a:xfrm>
          <a:prstGeom prst="line">
            <a:avLst/>
          </a:prstGeom>
          <a:noFill/>
          <a:ln w="38100">
            <a:solidFill>
              <a:srgbClr val="3366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357938" y="1285875"/>
            <a:ext cx="2000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i="1" dirty="0">
                <a:solidFill>
                  <a:schemeClr val="accent6"/>
                </a:solidFill>
              </a:rPr>
              <a:t>www.temea.org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2500306"/>
            <a:ext cx="6981825" cy="1397000"/>
          </a:xfrm>
        </p:spPr>
        <p:txBody>
          <a:bodyPr anchor="t"/>
          <a:lstStyle>
            <a:lvl1pPr>
              <a:defRPr sz="4200">
                <a:solidFill>
                  <a:srgbClr val="DE101D"/>
                </a:solidFill>
              </a:defRPr>
            </a:lvl1pPr>
          </a:lstStyle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421202"/>
            <a:ext cx="6400800" cy="10795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5F5C5C"/>
                </a:solidFill>
              </a:defRPr>
            </a:lvl1pPr>
          </a:lstStyle>
          <a:p>
            <a:r>
              <a:rPr lang="en-US" noProof="0" smtClean="0"/>
              <a:t>Formatvorlage des Untertitelmasters durch Klicken bearbeiten</a:t>
            </a:r>
            <a:endParaRPr lang="en-US" noProof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07BE8E3-031B-41E5-809E-8A6078DB98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A31D6-E028-4CCB-BA26-7F89B9DD58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2125" y="260350"/>
            <a:ext cx="2051050" cy="58943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4213" y="260350"/>
            <a:ext cx="6005512" cy="58943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C4A5A-7D34-43CE-8CB9-B5BFA96E0C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9F5D8-9423-4D9F-9C73-B0EFCDCD08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73181-4EA3-4E6B-8A27-9CBEA7E4D9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Titelmasterformat</a:t>
            </a:r>
            <a:r>
              <a:rPr lang="de-DE" dirty="0" smtClean="0"/>
              <a:t>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4213" y="1628775"/>
            <a:ext cx="40274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Textmasterformate</a:t>
            </a:r>
            <a:r>
              <a:rPr lang="de-DE" dirty="0" smtClean="0"/>
              <a:t>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4100" y="1628775"/>
            <a:ext cx="4029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Textmasterformate</a:t>
            </a:r>
            <a:r>
              <a:rPr lang="de-DE" dirty="0" smtClean="0"/>
              <a:t>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1D8B-038D-40EA-B1EE-B5D18DE9C1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300AB-466B-40C2-AFD2-55B8C48CE0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B58C7-20E7-4628-8E1C-C0919D1528E1}" type="slidenum">
              <a:rPr lang="en-US" noProof="0" smtClean="0"/>
              <a:pPr>
                <a:defRPr/>
              </a:pPr>
              <a:t>‹Nr.›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C0471-C527-404C-B106-110E340547D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E3DCD-65DB-4533-8530-AF97A4EA4D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3977E-8D7C-4C93-AD2B-312F0B2CA1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28775"/>
            <a:ext cx="82089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Textmasterformate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237288"/>
            <a:ext cx="21717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37288"/>
            <a:ext cx="34639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237288"/>
            <a:ext cx="2133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E363623-A264-41EC-A187-5FF018B8A9A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50825" y="404813"/>
            <a:ext cx="0" cy="6192837"/>
          </a:xfrm>
          <a:prstGeom prst="line">
            <a:avLst/>
          </a:prstGeom>
          <a:noFill/>
          <a:ln w="38100">
            <a:solidFill>
              <a:srgbClr val="3366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pic>
        <p:nvPicPr>
          <p:cNvPr id="1032" name="Picture 12" descr="logo-favori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51725" y="549275"/>
            <a:ext cx="14414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366713" y="423863"/>
            <a:ext cx="179387" cy="179387"/>
          </a:xfrm>
          <a:prstGeom prst="rect">
            <a:avLst/>
          </a:prstGeom>
          <a:solidFill>
            <a:srgbClr val="AEC3D7"/>
          </a:solidFill>
          <a:ln w="1905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366713" y="747713"/>
            <a:ext cx="179387" cy="179387"/>
          </a:xfrm>
          <a:prstGeom prst="rect">
            <a:avLst/>
          </a:prstGeom>
          <a:solidFill>
            <a:srgbClr val="AEC3D7"/>
          </a:solidFill>
          <a:ln w="1905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66713" y="1073150"/>
            <a:ext cx="179387" cy="179388"/>
          </a:xfrm>
          <a:prstGeom prst="rect">
            <a:avLst/>
          </a:prstGeom>
          <a:solidFill>
            <a:srgbClr val="AEC3D7"/>
          </a:solidFill>
          <a:ln w="1905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7508228" y="913360"/>
            <a:ext cx="14287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200" i="1" baseline="0" dirty="0">
                <a:solidFill>
                  <a:schemeClr val="accent6"/>
                </a:solidFill>
              </a:rPr>
              <a:t>www.temea.org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Char char="-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2500313"/>
            <a:ext cx="6981825" cy="1397000"/>
          </a:xfrm>
        </p:spPr>
        <p:txBody>
          <a:bodyPr/>
          <a:lstStyle/>
          <a:p>
            <a:r>
              <a:rPr lang="en-US" dirty="0" smtClean="0"/>
              <a:t>Concepts for Testing Continuous Behavior with TTCN-3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849830"/>
            <a:ext cx="6400800" cy="1079500"/>
          </a:xfrm>
        </p:spPr>
        <p:txBody>
          <a:bodyPr/>
          <a:lstStyle/>
          <a:p>
            <a:r>
              <a:rPr lang="en-US" smtClean="0"/>
              <a:t>TTCN-3 embedded, </a:t>
            </a:r>
            <a:r>
              <a:rPr lang="en-US" dirty="0" smtClean="0"/>
              <a:t>TTCN-3 extensions to test continuous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Stream Navigation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2910" y="1571612"/>
            <a:ext cx="8208962" cy="2797176"/>
          </a:xfrm>
        </p:spPr>
        <p:txBody>
          <a:bodyPr/>
          <a:lstStyle/>
          <a:p>
            <a:r>
              <a:rPr lang="en-US" sz="2400" dirty="0" smtClean="0"/>
              <a:t>Allow the evaluation of the stream history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index) </a:t>
            </a:r>
            <a:r>
              <a:rPr lang="en-US" sz="2000" dirty="0" smtClean="0"/>
              <a:t>provides an indexed based access to previous stream values, timestamps and sample times 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.at(float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timeval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/>
              <a:t>provides a time based access to previous stream values, timestamps and sample times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785786" y="3714752"/>
            <a:ext cx="7786742" cy="25795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de-DE" dirty="0" err="1" smtClean="0">
                <a:latin typeface="Courier" pitchFamily="49" charset="0"/>
              </a:rPr>
              <a:t>inPort.</a:t>
            </a:r>
            <a:r>
              <a:rPr lang="de-DE" b="1" dirty="0" err="1" smtClean="0">
                <a:latin typeface="Courier" pitchFamily="49" charset="0"/>
              </a:rPr>
              <a:t>prev</a:t>
            </a:r>
            <a:r>
              <a:rPr lang="de-DE" dirty="0" err="1" smtClean="0">
                <a:latin typeface="Courier" pitchFamily="49" charset="0"/>
              </a:rPr>
              <a:t>.</a:t>
            </a:r>
            <a:r>
              <a:rPr lang="de-DE" b="1" dirty="0" err="1" smtClean="0">
                <a:latin typeface="Courier" pitchFamily="49" charset="0"/>
              </a:rPr>
              <a:t>value</a:t>
            </a:r>
            <a:r>
              <a:rPr lang="de-DE" dirty="0" smtClean="0">
                <a:latin typeface="Courier" pitchFamily="49" charset="0"/>
              </a:rPr>
              <a:t>;		// </a:t>
            </a:r>
            <a:r>
              <a:rPr lang="de-DE" dirty="0" err="1" smtClean="0">
                <a:latin typeface="Courier" pitchFamily="49" charset="0"/>
              </a:rPr>
              <a:t>the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previous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value</a:t>
            </a:r>
            <a:endParaRPr lang="de-DE" dirty="0" smtClean="0">
              <a:latin typeface="Courier" pitchFamily="49" charset="0"/>
            </a:endParaRPr>
          </a:p>
          <a:p>
            <a:r>
              <a:rPr lang="de-DE" dirty="0" err="1" smtClean="0">
                <a:latin typeface="Courier" pitchFamily="49" charset="0"/>
              </a:rPr>
              <a:t>inPort.</a:t>
            </a:r>
            <a:r>
              <a:rPr lang="de-DE" b="1" dirty="0" err="1" smtClean="0">
                <a:latin typeface="Courier" pitchFamily="49" charset="0"/>
              </a:rPr>
              <a:t>prev</a:t>
            </a:r>
            <a:r>
              <a:rPr lang="de-DE" dirty="0" smtClean="0">
                <a:latin typeface="Courier" pitchFamily="49" charset="0"/>
              </a:rPr>
              <a:t>(2)</a:t>
            </a:r>
            <a:r>
              <a:rPr lang="de-DE" b="1" dirty="0" smtClean="0">
                <a:latin typeface="Courier" pitchFamily="49" charset="0"/>
              </a:rPr>
              <a:t>.</a:t>
            </a:r>
            <a:r>
              <a:rPr lang="de-DE" b="1" dirty="0" err="1" smtClean="0">
                <a:latin typeface="Courier" pitchFamily="49" charset="0"/>
              </a:rPr>
              <a:t>timestamp</a:t>
            </a:r>
            <a:r>
              <a:rPr lang="de-DE" b="1" dirty="0" smtClean="0">
                <a:latin typeface="Courier" pitchFamily="49" charset="0"/>
              </a:rPr>
              <a:t>   	</a:t>
            </a:r>
            <a:r>
              <a:rPr lang="de-DE" dirty="0" smtClean="0">
                <a:latin typeface="Courier" pitchFamily="49" charset="0"/>
              </a:rPr>
              <a:t>// </a:t>
            </a:r>
            <a:r>
              <a:rPr lang="de-DE" dirty="0" err="1" smtClean="0">
                <a:latin typeface="Courier" pitchFamily="49" charset="0"/>
              </a:rPr>
              <a:t>the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timestamp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of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the</a:t>
            </a:r>
            <a:r>
              <a:rPr lang="de-DE" dirty="0" smtClean="0">
                <a:latin typeface="Courier" pitchFamily="49" charset="0"/>
              </a:rPr>
              <a:t> 					// </a:t>
            </a:r>
            <a:r>
              <a:rPr lang="de-DE" dirty="0" err="1" smtClean="0">
                <a:latin typeface="Courier" pitchFamily="49" charset="0"/>
              </a:rPr>
              <a:t>measurement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two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samples</a:t>
            </a:r>
            <a:r>
              <a:rPr lang="de-DE" dirty="0" smtClean="0">
                <a:latin typeface="Courier" pitchFamily="49" charset="0"/>
              </a:rPr>
              <a:t> 					// </a:t>
            </a:r>
            <a:r>
              <a:rPr lang="de-DE" dirty="0" err="1" smtClean="0">
                <a:latin typeface="Courier" pitchFamily="49" charset="0"/>
              </a:rPr>
              <a:t>ago</a:t>
            </a:r>
            <a:endParaRPr lang="de-DE" dirty="0" smtClean="0">
              <a:latin typeface="Courier" pitchFamily="49" charset="0"/>
            </a:endParaRPr>
          </a:p>
          <a:p>
            <a:r>
              <a:rPr lang="de-DE" dirty="0" smtClean="0">
                <a:latin typeface="Courier" pitchFamily="49" charset="0"/>
              </a:rPr>
              <a:t>inPort.</a:t>
            </a:r>
            <a:r>
              <a:rPr lang="de-DE" b="1" dirty="0" smtClean="0">
                <a:latin typeface="Courier" pitchFamily="49" charset="0"/>
              </a:rPr>
              <a:t>at</a:t>
            </a:r>
            <a:r>
              <a:rPr lang="de-DE" dirty="0" smtClean="0">
                <a:latin typeface="Courier" pitchFamily="49" charset="0"/>
              </a:rPr>
              <a:t>(0).</a:t>
            </a:r>
            <a:r>
              <a:rPr lang="de-DE" b="1" dirty="0" err="1" smtClean="0">
                <a:latin typeface="Courier" pitchFamily="49" charset="0"/>
              </a:rPr>
              <a:t>value</a:t>
            </a:r>
            <a:r>
              <a:rPr lang="de-DE" dirty="0" smtClean="0">
                <a:latin typeface="Courier" pitchFamily="49" charset="0"/>
              </a:rPr>
              <a:t>;		// </a:t>
            </a:r>
            <a:r>
              <a:rPr lang="de-DE" dirty="0" err="1" smtClean="0">
                <a:latin typeface="Courier" pitchFamily="49" charset="0"/>
              </a:rPr>
              <a:t>the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initial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value</a:t>
            </a:r>
            <a:endParaRPr lang="de-DE" dirty="0" smtClean="0">
              <a:latin typeface="Courier" pitchFamily="49" charset="0"/>
            </a:endParaRPr>
          </a:p>
          <a:p>
            <a:r>
              <a:rPr lang="de-DE" dirty="0" smtClean="0">
                <a:latin typeface="Courier" pitchFamily="49" charset="0"/>
              </a:rPr>
              <a:t>inPort.</a:t>
            </a:r>
            <a:r>
              <a:rPr lang="de-DE" b="1" dirty="0" smtClean="0">
                <a:latin typeface="Courier" pitchFamily="49" charset="0"/>
              </a:rPr>
              <a:t>at</a:t>
            </a:r>
            <a:r>
              <a:rPr lang="de-DE" dirty="0" smtClean="0">
                <a:latin typeface="Courier" pitchFamily="49" charset="0"/>
              </a:rPr>
              <a:t>(10)</a:t>
            </a:r>
            <a:r>
              <a:rPr lang="de-DE" b="1" dirty="0" smtClean="0">
                <a:latin typeface="Courier" pitchFamily="49" charset="0"/>
              </a:rPr>
              <a:t>.</a:t>
            </a:r>
            <a:r>
              <a:rPr lang="de-DE" b="1" dirty="0" err="1" smtClean="0">
                <a:latin typeface="Courier" pitchFamily="49" charset="0"/>
              </a:rPr>
              <a:t>timestamp</a:t>
            </a:r>
            <a:r>
              <a:rPr lang="de-DE" b="1" dirty="0" smtClean="0">
                <a:latin typeface="Courier" pitchFamily="49" charset="0"/>
              </a:rPr>
              <a:t>    	</a:t>
            </a:r>
            <a:r>
              <a:rPr lang="de-DE" dirty="0" smtClean="0">
                <a:latin typeface="Courier" pitchFamily="49" charset="0"/>
              </a:rPr>
              <a:t>// </a:t>
            </a:r>
            <a:r>
              <a:rPr lang="de-DE" dirty="0" err="1" smtClean="0">
                <a:latin typeface="Courier" pitchFamily="49" charset="0"/>
              </a:rPr>
              <a:t>the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timestamp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of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the</a:t>
            </a:r>
            <a:r>
              <a:rPr lang="de-DE" dirty="0" smtClean="0">
                <a:latin typeface="Courier" pitchFamily="49" charset="0"/>
              </a:rPr>
              <a:t> 					// last </a:t>
            </a:r>
            <a:r>
              <a:rPr lang="de-DE" dirty="0" err="1" smtClean="0">
                <a:latin typeface="Courier" pitchFamily="49" charset="0"/>
              </a:rPr>
              <a:t>measurement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at</a:t>
            </a:r>
            <a:r>
              <a:rPr lang="de-DE" dirty="0" smtClean="0">
                <a:latin typeface="Courier" pitchFamily="49" charset="0"/>
              </a:rPr>
              <a:t> 						// 10.0s </a:t>
            </a:r>
            <a:r>
              <a:rPr lang="de-DE" dirty="0" err="1" smtClean="0">
                <a:latin typeface="Courier" pitchFamily="49" charset="0"/>
              </a:rPr>
              <a:t>or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before</a:t>
            </a:r>
            <a:r>
              <a:rPr lang="de-DE" dirty="0" smtClean="0">
                <a:latin typeface="Courier" pitchFamily="49" charset="0"/>
              </a:rPr>
              <a:t> 		</a:t>
            </a:r>
            <a:endParaRPr lang="de-DE" b="1" dirty="0" smtClean="0">
              <a:latin typeface="Couri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Effectiveness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1371597"/>
          </a:xfrm>
        </p:spPr>
        <p:txBody>
          <a:bodyPr/>
          <a:lstStyle/>
          <a:p>
            <a:r>
              <a:rPr lang="en-US" sz="2400" dirty="0" smtClean="0"/>
              <a:t>Please note: out ports show a delayed effectiveness with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myport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.value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:= 10.0 </a:t>
            </a:r>
            <a:r>
              <a:rPr lang="en-US" sz="2400" dirty="0" smtClean="0"/>
              <a:t>becomes internally and externally active at the next sampling step</a:t>
            </a:r>
            <a:r>
              <a:rPr lang="en-US" dirty="0" smtClean="0"/>
              <a:t>.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1000100" y="5798596"/>
            <a:ext cx="7358114" cy="214314"/>
            <a:chOff x="1000100" y="3143248"/>
            <a:chExt cx="7358114" cy="214314"/>
          </a:xfrm>
        </p:grpSpPr>
        <p:cxnSp>
          <p:nvCxnSpPr>
            <p:cNvPr id="7" name="Gerade Verbindung 6"/>
            <p:cNvCxnSpPr/>
            <p:nvPr/>
          </p:nvCxnSpPr>
          <p:spPr>
            <a:xfrm>
              <a:off x="1000100" y="3286124"/>
              <a:ext cx="73581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/>
          </p:nvCxnSpPr>
          <p:spPr>
            <a:xfrm rot="5400000" flipH="1" flipV="1">
              <a:off x="893737" y="3249611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/>
          </p:nvCxnSpPr>
          <p:spPr>
            <a:xfrm rot="5400000" flipH="1" flipV="1">
              <a:off x="2035157" y="3249611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 rot="5400000" flipH="1" flipV="1">
              <a:off x="3392479" y="3249611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 rot="5400000" flipH="1" flipV="1">
              <a:off x="6964379" y="3249611"/>
              <a:ext cx="214314" cy="1588"/>
            </a:xfrm>
            <a:prstGeom prst="line">
              <a:avLst/>
            </a:pr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 rot="5400000" flipH="1" flipV="1">
              <a:off x="7393007" y="3249611"/>
              <a:ext cx="214314" cy="158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feld 13"/>
          <p:cNvSpPr txBox="1"/>
          <p:nvPr/>
        </p:nvSpPr>
        <p:spPr>
          <a:xfrm>
            <a:off x="777379" y="5441406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0.0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3143240" y="544140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10.0</a:t>
            </a:r>
            <a:endParaRPr lang="de-DE" dirty="0"/>
          </a:p>
        </p:txBody>
      </p:sp>
      <p:cxnSp>
        <p:nvCxnSpPr>
          <p:cNvPr id="20" name="Gerade Verbindung 19"/>
          <p:cNvCxnSpPr/>
          <p:nvPr/>
        </p:nvCxnSpPr>
        <p:spPr>
          <a:xfrm rot="5400000" flipH="1" flipV="1">
            <a:off x="7750197" y="5904959"/>
            <a:ext cx="214314" cy="1588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 flipH="1" flipV="1">
            <a:off x="5680083" y="5904959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ige Legende 22"/>
          <p:cNvSpPr/>
          <p:nvPr/>
        </p:nvSpPr>
        <p:spPr>
          <a:xfrm>
            <a:off x="5500694" y="3071810"/>
            <a:ext cx="3500462" cy="571504"/>
          </a:xfrm>
          <a:prstGeom prst="wedgeRectCallout">
            <a:avLst>
              <a:gd name="adj1" fmla="val 18232"/>
              <a:gd name="adj2" fmla="val 44292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myport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:= 10.0 </a:t>
            </a:r>
            <a:endParaRPr lang="de-DE" dirty="0"/>
          </a:p>
        </p:txBody>
      </p:sp>
      <p:sp>
        <p:nvSpPr>
          <p:cNvPr id="24" name="Rechteckige Legende 23"/>
          <p:cNvSpPr/>
          <p:nvPr/>
        </p:nvSpPr>
        <p:spPr>
          <a:xfrm>
            <a:off x="3428992" y="3929066"/>
            <a:ext cx="3500462" cy="571504"/>
          </a:xfrm>
          <a:prstGeom prst="wedgeRectCallout">
            <a:avLst>
              <a:gd name="adj1" fmla="val 52951"/>
              <a:gd name="adj2" fmla="val 29305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x:= </a:t>
            </a:r>
            <a:r>
              <a:rPr lang="en-US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myport.</a:t>
            </a:r>
            <a:r>
              <a:rPr lang="en-US" b="1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value</a:t>
            </a:r>
            <a:endParaRPr lang="de-DE" b="1" dirty="0" smtClean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Rechteckige Legende 24"/>
          <p:cNvSpPr/>
          <p:nvPr/>
        </p:nvSpPr>
        <p:spPr>
          <a:xfrm>
            <a:off x="1571604" y="3071810"/>
            <a:ext cx="3500462" cy="571504"/>
          </a:xfrm>
          <a:prstGeom prst="wedgeRectCallout">
            <a:avLst>
              <a:gd name="adj1" fmla="val 70146"/>
              <a:gd name="adj2" fmla="val 45102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x:= </a:t>
            </a:r>
            <a:r>
              <a:rPr lang="en-US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myport.</a:t>
            </a:r>
            <a:r>
              <a:rPr lang="en-US" b="1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value</a:t>
            </a:r>
            <a:endParaRPr lang="de-DE" b="1" dirty="0" smtClean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Rechteckige Legende 25"/>
          <p:cNvSpPr/>
          <p:nvPr/>
        </p:nvSpPr>
        <p:spPr>
          <a:xfrm>
            <a:off x="428596" y="4572008"/>
            <a:ext cx="3500462" cy="571504"/>
          </a:xfrm>
          <a:prstGeom prst="wedgeRectCallout">
            <a:avLst>
              <a:gd name="adj1" fmla="val -946"/>
              <a:gd name="adj2" fmla="val 18571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x:= </a:t>
            </a:r>
            <a:r>
              <a:rPr lang="en-US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myport.</a:t>
            </a:r>
            <a:r>
              <a:rPr lang="en-US" b="1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at</a:t>
            </a:r>
            <a:r>
              <a:rPr lang="en-US" dirty="0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(8.0).</a:t>
            </a:r>
            <a:r>
              <a:rPr lang="en-US" b="1" dirty="0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value</a:t>
            </a:r>
            <a:endParaRPr lang="de-DE" b="1" dirty="0" smtClean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928794" y="5441406"/>
            <a:ext cx="506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4.0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5429256" y="544140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20.0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6715140" y="5429264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25.0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7358082" y="5430852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FF0000"/>
                </a:solidFill>
              </a:rPr>
              <a:t>now</a:t>
            </a:r>
            <a:endParaRPr lang="de-D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</a:t>
            </a:r>
            <a:r>
              <a:rPr lang="en-US" dirty="0" smtClean="0"/>
              <a:t>of Assertions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1300159"/>
          </a:xfrm>
        </p:spPr>
        <p:txBody>
          <a:bodyPr/>
          <a:lstStyle/>
          <a:p>
            <a:r>
              <a:rPr lang="en-US" sz="2400" dirty="0" smtClean="0"/>
              <a:t>Automatically set the fail verdict when hurt.</a:t>
            </a:r>
          </a:p>
          <a:p>
            <a:r>
              <a:rPr lang="en-US" sz="2400" dirty="0" smtClean="0"/>
              <a:t>Applicable to any kind of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expression (including expressions with stream data)</a:t>
            </a:r>
            <a:endParaRPr lang="en-US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785786" y="3306058"/>
            <a:ext cx="7786742" cy="1194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inPort.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&gt; x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inPort.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prev.value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&gt; y );</a:t>
            </a:r>
          </a:p>
          <a:p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(expression1, expression2, …);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935038" y="4857760"/>
            <a:ext cx="8208962" cy="130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2400" kern="0" dirty="0" smtClean="0">
                <a:latin typeface="+mn-lt"/>
                <a:cs typeface="+mn-cs"/>
              </a:rPr>
              <a:t>Shortcut for: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Tx/>
              <a:tabLst/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Tx/>
              <a:tabLst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expression)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setverdict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fail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with TTCN-3 Data Structures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1085845"/>
          </a:xfrm>
        </p:spPr>
        <p:txBody>
          <a:bodyPr/>
          <a:lstStyle/>
          <a:p>
            <a:r>
              <a:rPr lang="de-DE" sz="2400" dirty="0" smtClean="0"/>
              <a:t>Mapping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TTCN-3 </a:t>
            </a:r>
            <a:r>
              <a:rPr lang="de-DE" sz="2400" dirty="0" err="1" smtClean="0"/>
              <a:t>embedded</a:t>
            </a:r>
            <a:r>
              <a:rPr lang="de-DE" sz="2400" dirty="0" smtClean="0"/>
              <a:t> </a:t>
            </a:r>
            <a:r>
              <a:rPr lang="de-DE" sz="2400" dirty="0" err="1" smtClean="0"/>
              <a:t>streams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TTCN-3 </a:t>
            </a:r>
            <a:r>
              <a:rPr lang="de-DE" sz="2400" dirty="0" err="1" smtClean="0"/>
              <a:t>record</a:t>
            </a:r>
            <a:r>
              <a:rPr lang="de-DE" sz="2400" dirty="0" smtClean="0"/>
              <a:t> </a:t>
            </a:r>
            <a:r>
              <a:rPr lang="de-DE" sz="2400" dirty="0" err="1" smtClean="0"/>
              <a:t>structures</a:t>
            </a:r>
            <a:endParaRPr lang="de-DE" sz="2400" dirty="0" smtClean="0"/>
          </a:p>
          <a:p>
            <a:pPr>
              <a:buNone/>
            </a:pP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857224" y="2786058"/>
            <a:ext cx="8001056" cy="31335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record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measurement&lt;T&gt;{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value,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float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delta,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record 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measurement &lt;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StreamRecT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StreamRecT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myStreamRec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port.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history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, end);</a:t>
            </a:r>
          </a:p>
          <a:p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outPort.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apply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myStreamRec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outPort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.find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myStreamRec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TTCN-3 Templates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1443035"/>
          </a:xfrm>
        </p:spPr>
        <p:txBody>
          <a:bodyPr/>
          <a:lstStyle/>
          <a:p>
            <a:r>
              <a:rPr lang="en-US" sz="2400" dirty="0" smtClean="0"/>
              <a:t>Allows the definition of tolerances and simple signal patterns</a:t>
            </a:r>
          </a:p>
          <a:p>
            <a:pPr lvl="1"/>
            <a:r>
              <a:rPr lang="en-US" sz="2000" b="1" dirty="0" smtClean="0"/>
              <a:t>?</a:t>
            </a:r>
            <a:r>
              <a:rPr lang="en-US" sz="2000" dirty="0" smtClean="0"/>
              <a:t>  (any value), </a:t>
            </a:r>
            <a:r>
              <a:rPr lang="en-US" sz="2000" b="1" dirty="0" smtClean="0"/>
              <a:t>(1.0, 2.0, 3.0)</a:t>
            </a:r>
            <a:r>
              <a:rPr lang="en-US" sz="2000" dirty="0" smtClean="0"/>
              <a:t> lists, </a:t>
            </a:r>
            <a:r>
              <a:rPr lang="en-US" sz="2000" b="1" dirty="0" smtClean="0"/>
              <a:t>(1.0..3.0) </a:t>
            </a:r>
            <a:r>
              <a:rPr lang="en-US" sz="2000" dirty="0" smtClean="0"/>
              <a:t>ranges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857224" y="3143248"/>
            <a:ext cx="7358114" cy="31335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template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StreamRecT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t_toCheck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t_toCheck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:=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{value:= (50.0..60.0), delta:=0.0},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{value:= ?, delta:=5.0},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{value:= (60.0..70.0),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delta:= (1.1..1.8)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},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{value:= (65.0..75.0), delta:=4.0}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port.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violates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t_toCheck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port.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t_toCheck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de-DE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Control Structure</a:t>
            </a:r>
            <a:endParaRPr lang="en-US" sz="36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Automaton: Modes and Transitions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3A84F-AEAA-470A-853C-510E8D8D853E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sp>
        <p:nvSpPr>
          <p:cNvPr id="10" name="Freihandform 9"/>
          <p:cNvSpPr/>
          <p:nvPr/>
        </p:nvSpPr>
        <p:spPr>
          <a:xfrm rot="20048432">
            <a:off x="2278267" y="2176115"/>
            <a:ext cx="2543982" cy="434067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Freihandform 10"/>
          <p:cNvSpPr/>
          <p:nvPr/>
        </p:nvSpPr>
        <p:spPr>
          <a:xfrm>
            <a:off x="2857500" y="3143250"/>
            <a:ext cx="3714750" cy="500063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" name="Freihandform 12"/>
          <p:cNvSpPr/>
          <p:nvPr/>
        </p:nvSpPr>
        <p:spPr>
          <a:xfrm rot="10800000">
            <a:off x="2786050" y="4214818"/>
            <a:ext cx="3500432" cy="1143008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Freihandform 13"/>
          <p:cNvSpPr/>
          <p:nvPr/>
        </p:nvSpPr>
        <p:spPr>
          <a:xfrm rot="3016923">
            <a:off x="6780918" y="2548089"/>
            <a:ext cx="1209282" cy="333061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5" name="Freihandform 14"/>
          <p:cNvSpPr/>
          <p:nvPr/>
        </p:nvSpPr>
        <p:spPr>
          <a:xfrm>
            <a:off x="923925" y="4310080"/>
            <a:ext cx="1252538" cy="1619250"/>
          </a:xfrm>
          <a:custGeom>
            <a:avLst/>
            <a:gdLst>
              <a:gd name="connsiteX0" fmla="*/ 1251995 w 1251995"/>
              <a:gd name="connsiteY0" fmla="*/ 231493 h 1618526"/>
              <a:gd name="connsiteX1" fmla="*/ 707984 w 1251995"/>
              <a:gd name="connsiteY1" fmla="*/ 1516283 h 1618526"/>
              <a:gd name="connsiteX2" fmla="*/ 36653 w 1251995"/>
              <a:gd name="connsiteY2" fmla="*/ 844952 h 1618526"/>
              <a:gd name="connsiteX3" fmla="*/ 488065 w 1251995"/>
              <a:gd name="connsiteY3" fmla="*/ 0 h 161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1995" h="1618526">
                <a:moveTo>
                  <a:pt x="1251995" y="231493"/>
                </a:moveTo>
                <a:cubicBezTo>
                  <a:pt x="1081268" y="822766"/>
                  <a:pt x="910541" y="1414040"/>
                  <a:pt x="707984" y="1516283"/>
                </a:cubicBezTo>
                <a:cubicBezTo>
                  <a:pt x="505427" y="1618526"/>
                  <a:pt x="73306" y="1097666"/>
                  <a:pt x="36653" y="844952"/>
                </a:cubicBezTo>
                <a:cubicBezTo>
                  <a:pt x="0" y="592238"/>
                  <a:pt x="412830" y="113818"/>
                  <a:pt x="488065" y="0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419" name="Textfeld 17"/>
          <p:cNvSpPr txBox="1">
            <a:spLocks noChangeArrowheads="1"/>
          </p:cNvSpPr>
          <p:nvPr/>
        </p:nvSpPr>
        <p:spPr bwMode="auto">
          <a:xfrm>
            <a:off x="2571736" y="1928802"/>
            <a:ext cx="830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[</a:t>
            </a:r>
            <a:r>
              <a:rPr lang="de-DE" dirty="0" smtClean="0"/>
              <a:t>g_2]/</a:t>
            </a:r>
            <a:endParaRPr lang="de-DE" dirty="0"/>
          </a:p>
        </p:txBody>
      </p:sp>
      <p:sp>
        <p:nvSpPr>
          <p:cNvPr id="17420" name="Textfeld 19"/>
          <p:cNvSpPr txBox="1">
            <a:spLocks noChangeArrowheads="1"/>
          </p:cNvSpPr>
          <p:nvPr/>
        </p:nvSpPr>
        <p:spPr bwMode="auto">
          <a:xfrm>
            <a:off x="3714744" y="5429264"/>
            <a:ext cx="830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[</a:t>
            </a:r>
            <a:r>
              <a:rPr lang="de-DE" dirty="0" smtClean="0"/>
              <a:t>g_3]/</a:t>
            </a:r>
            <a:endParaRPr lang="de-DE" dirty="0"/>
          </a:p>
        </p:txBody>
      </p:sp>
      <p:sp>
        <p:nvSpPr>
          <p:cNvPr id="17422" name="Textfeld 21"/>
          <p:cNvSpPr txBox="1">
            <a:spLocks noChangeArrowheads="1"/>
          </p:cNvSpPr>
          <p:nvPr/>
        </p:nvSpPr>
        <p:spPr bwMode="auto">
          <a:xfrm>
            <a:off x="1071563" y="5845194"/>
            <a:ext cx="6158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[g1]</a:t>
            </a:r>
            <a:endParaRPr lang="de-DE" dirty="0"/>
          </a:p>
        </p:txBody>
      </p:sp>
      <p:sp>
        <p:nvSpPr>
          <p:cNvPr id="17424" name="Textfeld 23"/>
          <p:cNvSpPr txBox="1">
            <a:spLocks noChangeArrowheads="1"/>
          </p:cNvSpPr>
          <p:nvPr/>
        </p:nvSpPr>
        <p:spPr bwMode="auto">
          <a:xfrm>
            <a:off x="4143372" y="2786058"/>
            <a:ext cx="8352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err="1" smtClean="0"/>
              <a:t>event</a:t>
            </a:r>
            <a:r>
              <a:rPr lang="de-DE" dirty="0"/>
              <a:t>/</a:t>
            </a:r>
          </a:p>
        </p:txBody>
      </p:sp>
      <p:sp>
        <p:nvSpPr>
          <p:cNvPr id="28" name="Ellipse 27"/>
          <p:cNvSpPr/>
          <p:nvPr/>
        </p:nvSpPr>
        <p:spPr>
          <a:xfrm>
            <a:off x="8001000" y="5286375"/>
            <a:ext cx="342900" cy="2857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" name="Freihandform 28"/>
          <p:cNvSpPr/>
          <p:nvPr/>
        </p:nvSpPr>
        <p:spPr>
          <a:xfrm rot="4221921">
            <a:off x="7770812" y="4800601"/>
            <a:ext cx="669925" cy="114300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434" name="Textfeld 16"/>
          <p:cNvSpPr txBox="1">
            <a:spLocks noChangeArrowheads="1"/>
          </p:cNvSpPr>
          <p:nvPr/>
        </p:nvSpPr>
        <p:spPr bwMode="auto">
          <a:xfrm>
            <a:off x="8072438" y="4357688"/>
            <a:ext cx="830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[g_4]/</a:t>
            </a:r>
          </a:p>
        </p:txBody>
      </p:sp>
      <p:sp>
        <p:nvSpPr>
          <p:cNvPr id="22" name="Ellipse 21"/>
          <p:cNvSpPr/>
          <p:nvPr/>
        </p:nvSpPr>
        <p:spPr>
          <a:xfrm>
            <a:off x="4929190" y="1571612"/>
            <a:ext cx="2000264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Cont. Test</a:t>
            </a:r>
          </a:p>
          <a:p>
            <a:pPr algn="ctr">
              <a:defRPr/>
            </a:pPr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24" name="Ellipse 23"/>
          <p:cNvSpPr/>
          <p:nvPr/>
        </p:nvSpPr>
        <p:spPr>
          <a:xfrm>
            <a:off x="928662" y="3286124"/>
            <a:ext cx="2000264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Cont. Test</a:t>
            </a:r>
          </a:p>
          <a:p>
            <a:pPr algn="ctr">
              <a:defRPr/>
            </a:pPr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26" name="Ellipse 25"/>
          <p:cNvSpPr/>
          <p:nvPr/>
        </p:nvSpPr>
        <p:spPr>
          <a:xfrm>
            <a:off x="6357950" y="3571876"/>
            <a:ext cx="2000264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Cont. Test Behavior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Continuous Behavior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4300555"/>
          </a:xfrm>
        </p:spPr>
        <p:txBody>
          <a:bodyPr/>
          <a:lstStyle/>
          <a:p>
            <a:r>
              <a:rPr lang="en-US" sz="2400" dirty="0" smtClean="0"/>
              <a:t>… by defining the modes of a test system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Simple semantics: </a:t>
            </a:r>
          </a:p>
          <a:p>
            <a:pPr lvl="1"/>
            <a:r>
              <a:rPr lang="en-US" sz="2000" dirty="0" smtClean="0"/>
              <a:t>Repeat the content specification respecting the sampling of content elements</a:t>
            </a:r>
          </a:p>
          <a:p>
            <a:pPr lvl="1"/>
            <a:r>
              <a:rPr lang="en-US" sz="2000" dirty="0" smtClean="0"/>
              <a:t>Sampling of content elements is transitively defined by the sampling of the individual streams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785786" y="2386117"/>
            <a:ext cx="5929354" cy="14715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de-DE" b="1" dirty="0" err="1" smtClean="0">
                <a:latin typeface="Courier" pitchFamily="49" charset="0"/>
              </a:rPr>
              <a:t>cont</a:t>
            </a:r>
            <a:r>
              <a:rPr lang="de-DE" dirty="0" smtClean="0">
                <a:latin typeface="Courier" pitchFamily="49" charset="0"/>
              </a:rPr>
              <a:t>{</a:t>
            </a:r>
          </a:p>
          <a:p>
            <a:r>
              <a:rPr lang="de-DE" dirty="0" smtClean="0">
                <a:latin typeface="Courier" pitchFamily="49" charset="0"/>
              </a:rPr>
              <a:t>	</a:t>
            </a:r>
            <a:r>
              <a:rPr lang="de-DE" dirty="0" err="1" smtClean="0">
                <a:latin typeface="Courier" pitchFamily="49" charset="0"/>
              </a:rPr>
              <a:t>outPort.</a:t>
            </a:r>
            <a:r>
              <a:rPr lang="de-DE" b="1" dirty="0" err="1" smtClean="0">
                <a:latin typeface="Courier" pitchFamily="49" charset="0"/>
              </a:rPr>
              <a:t>value</a:t>
            </a:r>
            <a:r>
              <a:rPr lang="de-DE" dirty="0" smtClean="0">
                <a:latin typeface="Courier" pitchFamily="49" charset="0"/>
              </a:rPr>
              <a:t>:=</a:t>
            </a:r>
            <a:r>
              <a:rPr lang="de-DE" dirty="0" err="1" smtClean="0">
                <a:latin typeface="Courier" pitchFamily="49" charset="0"/>
              </a:rPr>
              <a:t>inPort.</a:t>
            </a:r>
            <a:r>
              <a:rPr lang="de-DE" b="1" dirty="0" err="1" smtClean="0">
                <a:latin typeface="Courier" pitchFamily="49" charset="0"/>
              </a:rPr>
              <a:t>value</a:t>
            </a:r>
            <a:r>
              <a:rPr lang="de-DE" dirty="0" smtClean="0">
                <a:latin typeface="Courier" pitchFamily="49" charset="0"/>
              </a:rPr>
              <a:t>*2.0;</a:t>
            </a:r>
          </a:p>
          <a:p>
            <a:r>
              <a:rPr lang="de-DE" dirty="0" smtClean="0">
                <a:latin typeface="Courier" pitchFamily="49" charset="0"/>
              </a:rPr>
              <a:t>	</a:t>
            </a:r>
            <a:r>
              <a:rPr lang="de-DE" b="1" dirty="0" err="1" smtClean="0">
                <a:latin typeface="Courier" pitchFamily="49" charset="0"/>
              </a:rPr>
              <a:t>assert</a:t>
            </a:r>
            <a:r>
              <a:rPr lang="de-DE" dirty="0" smtClean="0">
                <a:latin typeface="Courier" pitchFamily="49" charset="0"/>
              </a:rPr>
              <a:t>(</a:t>
            </a:r>
            <a:r>
              <a:rPr lang="de-DE" dirty="0" err="1" smtClean="0">
                <a:latin typeface="Courier" pitchFamily="49" charset="0"/>
              </a:rPr>
              <a:t>inPort.</a:t>
            </a:r>
            <a:r>
              <a:rPr lang="de-DE" b="1" dirty="0" err="1" smtClean="0">
                <a:latin typeface="Courier" pitchFamily="49" charset="0"/>
              </a:rPr>
              <a:t>value</a:t>
            </a:r>
            <a:r>
              <a:rPr lang="de-DE" dirty="0" smtClean="0">
                <a:latin typeface="Courier" pitchFamily="49" charset="0"/>
              </a:rPr>
              <a:t> &gt; 0.0);</a:t>
            </a:r>
          </a:p>
          <a:p>
            <a:r>
              <a:rPr lang="de-DE" dirty="0" smtClean="0">
                <a:latin typeface="Courier" pitchFamily="49" charset="0"/>
              </a:rPr>
              <a:t>}</a:t>
            </a:r>
            <a:r>
              <a:rPr lang="de-DE" b="1" dirty="0" err="1" smtClean="0">
                <a:latin typeface="Courier" pitchFamily="49" charset="0"/>
              </a:rPr>
              <a:t>until</a:t>
            </a:r>
            <a:r>
              <a:rPr lang="de-DE" dirty="0" smtClean="0">
                <a:latin typeface="Courier" pitchFamily="49" charset="0"/>
              </a:rPr>
              <a:t> (g1)</a:t>
            </a:r>
          </a:p>
        </p:txBody>
      </p:sp>
      <p:sp>
        <p:nvSpPr>
          <p:cNvPr id="7" name="Textfeld 21"/>
          <p:cNvSpPr txBox="1">
            <a:spLocks noChangeArrowheads="1"/>
          </p:cNvSpPr>
          <p:nvPr/>
        </p:nvSpPr>
        <p:spPr bwMode="auto">
          <a:xfrm>
            <a:off x="7929586" y="3643314"/>
            <a:ext cx="6158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[g1]</a:t>
            </a:r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7143768" y="2357430"/>
            <a:ext cx="1643074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Cont. Test</a:t>
            </a:r>
          </a:p>
          <a:p>
            <a:pPr algn="ctr">
              <a:defRPr/>
            </a:pPr>
            <a:r>
              <a:rPr lang="en-US" sz="1400" dirty="0" smtClean="0"/>
              <a:t>Behavior</a:t>
            </a:r>
            <a:endParaRPr lang="en-US" sz="1400" dirty="0"/>
          </a:p>
        </p:txBody>
      </p:sp>
      <p:sp>
        <p:nvSpPr>
          <p:cNvPr id="9" name="Freihandform 8"/>
          <p:cNvSpPr/>
          <p:nvPr/>
        </p:nvSpPr>
        <p:spPr>
          <a:xfrm rot="5999480">
            <a:off x="7963638" y="3661950"/>
            <a:ext cx="1209282" cy="358636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7786710" y="4286256"/>
            <a:ext cx="342900" cy="2857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Of Complex Events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3A84F-AEAA-470A-853C-510E8D8D853E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10" name="Freihandform 9"/>
          <p:cNvSpPr/>
          <p:nvPr/>
        </p:nvSpPr>
        <p:spPr>
          <a:xfrm rot="21104832">
            <a:off x="2793192" y="1712957"/>
            <a:ext cx="1986924" cy="242865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Freihandform 13"/>
          <p:cNvSpPr/>
          <p:nvPr/>
        </p:nvSpPr>
        <p:spPr>
          <a:xfrm rot="3016923">
            <a:off x="6780918" y="2548089"/>
            <a:ext cx="1209282" cy="333061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8001000" y="5286375"/>
            <a:ext cx="342900" cy="2857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" name="Freihandform 28"/>
          <p:cNvSpPr/>
          <p:nvPr/>
        </p:nvSpPr>
        <p:spPr>
          <a:xfrm rot="4221921">
            <a:off x="7770812" y="4800601"/>
            <a:ext cx="669925" cy="114300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4929190" y="1571612"/>
            <a:ext cx="2000264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v==v’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6215074" y="3571876"/>
            <a:ext cx="2500330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assert(v&gt;x)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feld 16"/>
          <p:cNvSpPr txBox="1">
            <a:spLocks noChangeArrowheads="1"/>
          </p:cNvSpPr>
          <p:nvPr/>
        </p:nvSpPr>
        <p:spPr bwMode="auto">
          <a:xfrm>
            <a:off x="6072198" y="4786322"/>
            <a:ext cx="17820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[</a:t>
            </a:r>
            <a:r>
              <a:rPr lang="de-DE" dirty="0" err="1" smtClean="0"/>
              <a:t>duration</a:t>
            </a:r>
            <a:r>
              <a:rPr lang="de-DE" dirty="0" smtClean="0"/>
              <a:t>&gt;5.0]/</a:t>
            </a:r>
            <a:endParaRPr lang="de-DE" dirty="0"/>
          </a:p>
        </p:txBody>
      </p:sp>
      <p:sp>
        <p:nvSpPr>
          <p:cNvPr id="21" name="Textfeld 16"/>
          <p:cNvSpPr txBox="1">
            <a:spLocks noChangeArrowheads="1"/>
          </p:cNvSpPr>
          <p:nvPr/>
        </p:nvSpPr>
        <p:spPr bwMode="auto">
          <a:xfrm>
            <a:off x="7000892" y="1928802"/>
            <a:ext cx="17820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[</a:t>
            </a:r>
            <a:r>
              <a:rPr lang="de-DE" dirty="0" err="1" smtClean="0"/>
              <a:t>duration</a:t>
            </a:r>
            <a:r>
              <a:rPr lang="de-DE" dirty="0" smtClean="0"/>
              <a:t>&gt;5.0]/</a:t>
            </a:r>
            <a:endParaRPr lang="de-DE" dirty="0"/>
          </a:p>
        </p:txBody>
      </p:sp>
      <p:sp>
        <p:nvSpPr>
          <p:cNvPr id="23" name="Freihandform 22"/>
          <p:cNvSpPr/>
          <p:nvPr/>
        </p:nvSpPr>
        <p:spPr>
          <a:xfrm rot="10303789">
            <a:off x="2791137" y="2356340"/>
            <a:ext cx="1986924" cy="214387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642910" y="1785926"/>
            <a:ext cx="2000264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v&gt;v’ || v&lt;v’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0034" y="3357562"/>
            <a:ext cx="43577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velocity remains constant for more than 5 sec.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it shall not </a:t>
            </a:r>
            <a:r>
              <a:rPr lang="en-US" dirty="0" err="1" smtClean="0">
                <a:solidFill>
                  <a:srgbClr val="00B050"/>
                </a:solidFill>
              </a:rPr>
              <a:t>underrun</a:t>
            </a:r>
            <a:r>
              <a:rPr lang="en-US" dirty="0" smtClean="0">
                <a:solidFill>
                  <a:srgbClr val="00B050"/>
                </a:solidFill>
              </a:rPr>
              <a:t> the limit x for 5 seconds.  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To detect: the velocity remains constant for more than 5 seconds</a:t>
            </a:r>
          </a:p>
          <a:p>
            <a:endParaRPr lang="en-US" dirty="0" smtClean="0"/>
          </a:p>
          <a:p>
            <a:r>
              <a:rPr lang="en-US" dirty="0" smtClean="0"/>
              <a:t>To check: v shall not </a:t>
            </a:r>
            <a:r>
              <a:rPr lang="en-US" dirty="0" err="1" smtClean="0"/>
              <a:t>underrun</a:t>
            </a:r>
            <a:r>
              <a:rPr lang="en-US" dirty="0" smtClean="0"/>
              <a:t> the limit x for 5 seconds</a:t>
            </a:r>
          </a:p>
          <a:p>
            <a:endParaRPr lang="de-DE" dirty="0"/>
          </a:p>
        </p:txBody>
      </p:sp>
      <p:sp>
        <p:nvSpPr>
          <p:cNvPr id="38" name="Ellipse 37"/>
          <p:cNvSpPr/>
          <p:nvPr/>
        </p:nvSpPr>
        <p:spPr>
          <a:xfrm>
            <a:off x="285720" y="1214422"/>
            <a:ext cx="8572560" cy="2000264"/>
          </a:xfrm>
          <a:prstGeom prst="ellipse">
            <a:avLst/>
          </a:prstGeom>
          <a:noFill/>
          <a:ln>
            <a:solidFill>
              <a:srgbClr val="DE10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Ellipse 38"/>
          <p:cNvSpPr/>
          <p:nvPr/>
        </p:nvSpPr>
        <p:spPr>
          <a:xfrm rot="3096350">
            <a:off x="5957805" y="3113750"/>
            <a:ext cx="3089970" cy="315758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Textual Representation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28596" y="1643050"/>
            <a:ext cx="8143875" cy="43280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360000" tIns="360000" rIns="360000" bIns="360000">
            <a:spAutoFit/>
          </a:bodyPr>
          <a:lstStyle/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seq</a:t>
            </a:r>
            <a:r>
              <a:rPr lang="de-DE" dirty="0" smtClean="0">
                <a:latin typeface="Courier New" pitchFamily="49" charset="0"/>
              </a:rPr>
              <a:t>{</a:t>
            </a:r>
          </a:p>
          <a:p>
            <a:pPr>
              <a:defRPr/>
            </a:pPr>
            <a:r>
              <a:rPr lang="de-DE" b="1" dirty="0" smtClean="0">
                <a:latin typeface="Courier New" pitchFamily="49" charset="0"/>
              </a:rPr>
              <a:t>  </a:t>
            </a:r>
            <a:r>
              <a:rPr lang="de-DE" b="1" dirty="0" err="1" smtClean="0">
                <a:latin typeface="Courier New" pitchFamily="49" charset="0"/>
              </a:rPr>
              <a:t>label</a:t>
            </a:r>
            <a:r>
              <a:rPr lang="de-DE" b="1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start</a:t>
            </a:r>
            <a:r>
              <a:rPr lang="de-DE" b="1" dirty="0" smtClean="0">
                <a:latin typeface="Courier New" pitchFamily="49" charset="0"/>
              </a:rPr>
              <a:t>;</a:t>
            </a:r>
            <a:endParaRPr lang="de-DE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</a:t>
            </a:r>
            <a:r>
              <a:rPr lang="de-DE" b="1" dirty="0" err="1" smtClean="0">
                <a:latin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</a:rPr>
              <a:t>{}</a:t>
            </a:r>
            <a:r>
              <a:rPr lang="de-DE" b="1" dirty="0" err="1" smtClean="0">
                <a:latin typeface="Courier New" pitchFamily="49" charset="0"/>
              </a:rPr>
              <a:t>inv</a:t>
            </a:r>
            <a:r>
              <a:rPr lang="de-DE" dirty="0" smtClean="0">
                <a:latin typeface="Courier New" pitchFamily="49" charset="0"/>
              </a:rPr>
              <a:t>{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</a:rPr>
              <a:t> &gt;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prev.value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or</a:t>
            </a:r>
            <a:endParaRPr lang="de-DE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    	     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</a:rPr>
              <a:t> &lt;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prev.value</a:t>
            </a:r>
            <a:r>
              <a:rPr lang="de-DE" dirty="0" smtClean="0">
                <a:latin typeface="Courier New" pitchFamily="49" charset="0"/>
              </a:rPr>
              <a:t>}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</a:t>
            </a:r>
            <a:r>
              <a:rPr lang="de-DE" b="1" dirty="0" err="1" smtClean="0">
                <a:latin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</a:rPr>
              <a:t>{}</a:t>
            </a:r>
            <a:r>
              <a:rPr lang="de-DE" b="1" dirty="0" err="1" smtClean="0">
                <a:latin typeface="Courier New" pitchFamily="49" charset="0"/>
              </a:rPr>
              <a:t>inv</a:t>
            </a:r>
            <a:r>
              <a:rPr lang="de-DE" dirty="0" smtClean="0">
                <a:latin typeface="Courier New" pitchFamily="49" charset="0"/>
              </a:rPr>
              <a:t>{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</a:rPr>
              <a:t> ==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prev.value</a:t>
            </a:r>
            <a:r>
              <a:rPr lang="de-DE" dirty="0" smtClean="0">
                <a:latin typeface="Courier New" pitchFamily="49" charset="0"/>
              </a:rPr>
              <a:t>}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</a:t>
            </a: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{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 [</a:t>
            </a:r>
            <a:r>
              <a:rPr lang="de-DE" b="1" dirty="0" err="1" smtClean="0">
                <a:latin typeface="Courier New" pitchFamily="49" charset="0"/>
              </a:rPr>
              <a:t>duration</a:t>
            </a:r>
            <a:r>
              <a:rPr lang="de-DE" dirty="0" smtClean="0">
                <a:latin typeface="Courier New" pitchFamily="49" charset="0"/>
              </a:rPr>
              <a:t> &gt; 5.0]{}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 [</a:t>
            </a:r>
            <a:r>
              <a:rPr lang="de-DE" b="1" dirty="0" err="1" smtClean="0">
                <a:latin typeface="Courier New" pitchFamily="49" charset="0"/>
              </a:rPr>
              <a:t>notinv</a:t>
            </a:r>
            <a:r>
              <a:rPr lang="de-DE" dirty="0" smtClean="0">
                <a:latin typeface="Courier New" pitchFamily="49" charset="0"/>
              </a:rPr>
              <a:t>] {} </a:t>
            </a:r>
            <a:r>
              <a:rPr lang="de-DE" b="1" dirty="0" err="1" smtClean="0">
                <a:latin typeface="Courier New" pitchFamily="49" charset="0"/>
              </a:rPr>
              <a:t>goto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start</a:t>
            </a:r>
            <a:r>
              <a:rPr lang="de-DE" dirty="0" smtClean="0">
                <a:latin typeface="Courier New" pitchFamily="49" charset="0"/>
              </a:rPr>
              <a:t>;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}</a:t>
            </a:r>
          </a:p>
          <a:p>
            <a:pPr>
              <a:defRPr/>
            </a:pPr>
            <a:r>
              <a:rPr lang="de-DE" b="1" dirty="0" smtClean="0">
                <a:latin typeface="Courier New" pitchFamily="49" charset="0"/>
              </a:rPr>
              <a:t>  </a:t>
            </a:r>
            <a:r>
              <a:rPr lang="de-DE" b="1" dirty="0" err="1" smtClean="0">
                <a:latin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</a:rPr>
              <a:t>{</a:t>
            </a:r>
            <a:r>
              <a:rPr lang="de-DE" dirty="0" err="1" smtClean="0">
                <a:latin typeface="Courier New" pitchFamily="49" charset="0"/>
              </a:rPr>
              <a:t>assert</a:t>
            </a:r>
            <a:r>
              <a:rPr lang="de-DE" dirty="0" smtClean="0">
                <a:latin typeface="Courier New" pitchFamily="49" charset="0"/>
              </a:rPr>
              <a:t>(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</a:rPr>
              <a:t> &gt; x)} </a:t>
            </a: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 (</a:t>
            </a:r>
            <a:r>
              <a:rPr lang="de-DE" b="1" dirty="0" err="1" smtClean="0">
                <a:latin typeface="Courier New" pitchFamily="49" charset="0"/>
              </a:rPr>
              <a:t>duration</a:t>
            </a:r>
            <a:r>
              <a:rPr lang="de-DE" dirty="0" smtClean="0">
                <a:latin typeface="Courier New" pitchFamily="49" charset="0"/>
              </a:rPr>
              <a:t> &gt; 5.0)</a:t>
            </a:r>
            <a:endParaRPr lang="de-DE" b="1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}</a:t>
            </a:r>
          </a:p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(</a:t>
            </a:r>
            <a:r>
              <a:rPr lang="de-DE" b="1" dirty="0" err="1" smtClean="0">
                <a:latin typeface="Courier New" pitchFamily="49" charset="0"/>
              </a:rPr>
              <a:t>duration</a:t>
            </a:r>
            <a:r>
              <a:rPr lang="de-DE" dirty="0" smtClean="0">
                <a:latin typeface="Courier New" pitchFamily="49" charset="0"/>
              </a:rPr>
              <a:t>&gt;60.0)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16" name="Gruppieren 15"/>
          <p:cNvGrpSpPr/>
          <p:nvPr/>
        </p:nvGrpSpPr>
        <p:grpSpPr>
          <a:xfrm>
            <a:off x="4929190" y="1357298"/>
            <a:ext cx="3467574" cy="2000263"/>
            <a:chOff x="642910" y="1571612"/>
            <a:chExt cx="8072494" cy="4000513"/>
          </a:xfrm>
        </p:grpSpPr>
        <p:sp>
          <p:nvSpPr>
            <p:cNvPr id="6" name="Freihandform 5"/>
            <p:cNvSpPr/>
            <p:nvPr/>
          </p:nvSpPr>
          <p:spPr>
            <a:xfrm rot="21104832">
              <a:off x="2793192" y="1712957"/>
              <a:ext cx="1986924" cy="242865"/>
            </a:xfrm>
            <a:custGeom>
              <a:avLst/>
              <a:gdLst>
                <a:gd name="connsiteX0" fmla="*/ 0 w 2199190"/>
                <a:gd name="connsiteY0" fmla="*/ 505427 h 551726"/>
                <a:gd name="connsiteX1" fmla="*/ 1331089 w 2199190"/>
                <a:gd name="connsiteY1" fmla="*/ 7716 h 551726"/>
                <a:gd name="connsiteX2" fmla="*/ 2199190 w 2199190"/>
                <a:gd name="connsiteY2" fmla="*/ 551726 h 55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9190" h="551726">
                  <a:moveTo>
                    <a:pt x="0" y="505427"/>
                  </a:moveTo>
                  <a:cubicBezTo>
                    <a:pt x="482278" y="252713"/>
                    <a:pt x="964557" y="0"/>
                    <a:pt x="1331089" y="7716"/>
                  </a:cubicBezTo>
                  <a:cubicBezTo>
                    <a:pt x="1697621" y="15432"/>
                    <a:pt x="2035215" y="457200"/>
                    <a:pt x="2199190" y="551726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Freihandform 6"/>
            <p:cNvSpPr/>
            <p:nvPr/>
          </p:nvSpPr>
          <p:spPr>
            <a:xfrm rot="3016923">
              <a:off x="6780918" y="2548089"/>
              <a:ext cx="1209282" cy="333061"/>
            </a:xfrm>
            <a:custGeom>
              <a:avLst/>
              <a:gdLst>
                <a:gd name="connsiteX0" fmla="*/ 0 w 2199190"/>
                <a:gd name="connsiteY0" fmla="*/ 505427 h 551726"/>
                <a:gd name="connsiteX1" fmla="*/ 1331089 w 2199190"/>
                <a:gd name="connsiteY1" fmla="*/ 7716 h 551726"/>
                <a:gd name="connsiteX2" fmla="*/ 2199190 w 2199190"/>
                <a:gd name="connsiteY2" fmla="*/ 551726 h 55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9190" h="551726">
                  <a:moveTo>
                    <a:pt x="0" y="505427"/>
                  </a:moveTo>
                  <a:cubicBezTo>
                    <a:pt x="482278" y="252713"/>
                    <a:pt x="964557" y="0"/>
                    <a:pt x="1331089" y="7716"/>
                  </a:cubicBezTo>
                  <a:cubicBezTo>
                    <a:pt x="1697621" y="15432"/>
                    <a:pt x="2035215" y="457200"/>
                    <a:pt x="2199190" y="551726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8001000" y="5286375"/>
              <a:ext cx="342900" cy="28575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9" name="Freihandform 8"/>
            <p:cNvSpPr/>
            <p:nvPr/>
          </p:nvSpPr>
          <p:spPr>
            <a:xfrm rot="4221921">
              <a:off x="7770812" y="4800601"/>
              <a:ext cx="669925" cy="114300"/>
            </a:xfrm>
            <a:custGeom>
              <a:avLst/>
              <a:gdLst>
                <a:gd name="connsiteX0" fmla="*/ 0 w 2199190"/>
                <a:gd name="connsiteY0" fmla="*/ 505427 h 551726"/>
                <a:gd name="connsiteX1" fmla="*/ 1331089 w 2199190"/>
                <a:gd name="connsiteY1" fmla="*/ 7716 h 551726"/>
                <a:gd name="connsiteX2" fmla="*/ 2199190 w 2199190"/>
                <a:gd name="connsiteY2" fmla="*/ 551726 h 55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9190" h="551726">
                  <a:moveTo>
                    <a:pt x="0" y="505427"/>
                  </a:moveTo>
                  <a:cubicBezTo>
                    <a:pt x="482278" y="252713"/>
                    <a:pt x="964557" y="0"/>
                    <a:pt x="1331089" y="7716"/>
                  </a:cubicBezTo>
                  <a:cubicBezTo>
                    <a:pt x="1697621" y="15432"/>
                    <a:pt x="2035215" y="457200"/>
                    <a:pt x="2199190" y="551726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>
              <a:off x="4929190" y="1571612"/>
              <a:ext cx="2000264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smtClean="0">
                  <a:solidFill>
                    <a:schemeClr val="tx1"/>
                  </a:solidFill>
                </a:rPr>
                <a:t>v==v’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6215074" y="3571876"/>
              <a:ext cx="2500330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</a:rPr>
                <a:t>assert(v&gt;x</a:t>
              </a:r>
              <a:r>
                <a:rPr lang="en-US" sz="1000" dirty="0" smtClean="0">
                  <a:solidFill>
                    <a:schemeClr val="tx1"/>
                  </a:solidFill>
                </a:rPr>
                <a:t>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feld 16"/>
            <p:cNvSpPr txBox="1">
              <a:spLocks noChangeArrowheads="1"/>
            </p:cNvSpPr>
            <p:nvPr/>
          </p:nvSpPr>
          <p:spPr bwMode="auto">
            <a:xfrm>
              <a:off x="5133206" y="4714872"/>
              <a:ext cx="2909148" cy="553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200" dirty="0" smtClean="0"/>
                <a:t>[</a:t>
              </a:r>
              <a:r>
                <a:rPr lang="de-DE" sz="1200" dirty="0" err="1" smtClean="0"/>
                <a:t>duration</a:t>
              </a:r>
              <a:r>
                <a:rPr lang="de-DE" sz="1200" dirty="0" smtClean="0"/>
                <a:t>&gt;5.0]/</a:t>
              </a:r>
              <a:endParaRPr lang="de-DE" sz="1200" dirty="0"/>
            </a:p>
          </p:txBody>
        </p:sp>
        <p:sp>
          <p:nvSpPr>
            <p:cNvPr id="13" name="Textfeld 16"/>
            <p:cNvSpPr txBox="1">
              <a:spLocks noChangeArrowheads="1"/>
            </p:cNvSpPr>
            <p:nvPr/>
          </p:nvSpPr>
          <p:spPr bwMode="auto">
            <a:xfrm>
              <a:off x="4634284" y="2714616"/>
              <a:ext cx="2909148" cy="553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200" dirty="0" smtClean="0"/>
                <a:t>[</a:t>
              </a:r>
              <a:r>
                <a:rPr lang="de-DE" sz="1200" dirty="0" err="1" smtClean="0"/>
                <a:t>duration</a:t>
              </a:r>
              <a:r>
                <a:rPr lang="de-DE" sz="1200" dirty="0" smtClean="0"/>
                <a:t>&gt;5.0]/</a:t>
              </a:r>
              <a:endParaRPr lang="de-DE" sz="1200" dirty="0"/>
            </a:p>
          </p:txBody>
        </p:sp>
        <p:sp>
          <p:nvSpPr>
            <p:cNvPr id="14" name="Freihandform 13"/>
            <p:cNvSpPr/>
            <p:nvPr/>
          </p:nvSpPr>
          <p:spPr>
            <a:xfrm rot="10303789">
              <a:off x="2791137" y="2356340"/>
              <a:ext cx="1986924" cy="214387"/>
            </a:xfrm>
            <a:custGeom>
              <a:avLst/>
              <a:gdLst>
                <a:gd name="connsiteX0" fmla="*/ 0 w 2199190"/>
                <a:gd name="connsiteY0" fmla="*/ 505427 h 551726"/>
                <a:gd name="connsiteX1" fmla="*/ 1331089 w 2199190"/>
                <a:gd name="connsiteY1" fmla="*/ 7716 h 551726"/>
                <a:gd name="connsiteX2" fmla="*/ 2199190 w 2199190"/>
                <a:gd name="connsiteY2" fmla="*/ 551726 h 55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9190" h="551726">
                  <a:moveTo>
                    <a:pt x="0" y="505427"/>
                  </a:moveTo>
                  <a:cubicBezTo>
                    <a:pt x="482278" y="252713"/>
                    <a:pt x="964557" y="0"/>
                    <a:pt x="1331089" y="7716"/>
                  </a:cubicBezTo>
                  <a:cubicBezTo>
                    <a:pt x="1697621" y="15432"/>
                    <a:pt x="2035215" y="457200"/>
                    <a:pt x="2199190" y="551726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>
              <a:off x="642910" y="1785926"/>
              <a:ext cx="2000264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 smtClean="0">
                  <a:solidFill>
                    <a:schemeClr val="tx1"/>
                  </a:solidFill>
                </a:rPr>
                <a:t>v&gt;v’ || v&lt;v’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Testing Continuous Systems</a:t>
            </a:r>
            <a:endParaRPr lang="en-US" sz="36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Mode Specification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Different kind of modes:</a:t>
            </a:r>
          </a:p>
          <a:p>
            <a:pPr lvl="1"/>
            <a:r>
              <a:rPr lang="en-US" sz="2000" dirty="0" smtClean="0"/>
              <a:t>atomic modes: 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cont, final</a:t>
            </a:r>
          </a:p>
          <a:p>
            <a:pPr lvl="1"/>
            <a:r>
              <a:rPr lang="en-US" sz="2000" dirty="0" smtClean="0"/>
              <a:t>composite modes: 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par,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/>
              <a:t>Optional definition of:</a:t>
            </a:r>
          </a:p>
          <a:p>
            <a:pPr lvl="1"/>
            <a:r>
              <a:rPr lang="en-US" sz="2000" dirty="0" smtClean="0"/>
              <a:t>mode invariants</a:t>
            </a:r>
          </a:p>
          <a:p>
            <a:pPr lvl="1"/>
            <a:r>
              <a:rPr lang="en-US" sz="2000" dirty="0" smtClean="0"/>
              <a:t>alternative branching and transitions to other modes</a:t>
            </a:r>
          </a:p>
          <a:p>
            <a:r>
              <a:rPr lang="en-US" sz="2400" dirty="0" smtClean="0"/>
              <a:t>Features for mode reuse and mode extension</a:t>
            </a:r>
          </a:p>
          <a:p>
            <a:r>
              <a:rPr lang="en-US" sz="2400" dirty="0" smtClean="0"/>
              <a:t>Explicit access to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US" sz="2400" dirty="0" smtClean="0"/>
              <a:t> of mode execution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Reuse</a:t>
            </a:r>
            <a:endParaRPr lang="de-DE" sz="36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Reusable Items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3014671"/>
          </a:xfrm>
        </p:spPr>
        <p:txBody>
          <a:bodyPr/>
          <a:lstStyle/>
          <a:p>
            <a:r>
              <a:rPr lang="en-US" sz="2400" dirty="0" smtClean="0"/>
              <a:t>Using established TTCN-3 concepts:</a:t>
            </a:r>
          </a:p>
          <a:p>
            <a:pPr lvl="1"/>
            <a:r>
              <a:rPr lang="en-US" sz="2000" dirty="0" smtClean="0"/>
              <a:t>Substitution and Symbols (functions, templates, constants)</a:t>
            </a:r>
          </a:p>
          <a:p>
            <a:pPr lvl="1"/>
            <a:r>
              <a:rPr lang="en-US" sz="2000" dirty="0" err="1" smtClean="0"/>
              <a:t>Parametrization</a:t>
            </a:r>
            <a:r>
              <a:rPr lang="en-US" sz="2000" dirty="0" smtClean="0"/>
              <a:t> (</a:t>
            </a:r>
            <a:r>
              <a:rPr lang="en-US" sz="2000" dirty="0" err="1" smtClean="0"/>
              <a:t>parametrizable</a:t>
            </a:r>
            <a:r>
              <a:rPr lang="en-US" sz="2000" dirty="0" smtClean="0"/>
              <a:t> test cases, functions, and templates)</a:t>
            </a:r>
          </a:p>
          <a:p>
            <a:pPr lvl="1"/>
            <a:r>
              <a:rPr lang="en-US" sz="2000" dirty="0" smtClean="0"/>
              <a:t>Modification Operators (template modification)</a:t>
            </a:r>
          </a:p>
          <a:p>
            <a:r>
              <a:rPr lang="en-US" sz="2400" dirty="0" smtClean="0"/>
              <a:t>Introducing </a:t>
            </a:r>
            <a:r>
              <a:rPr lang="en-US" sz="2400" dirty="0" err="1" smtClean="0"/>
              <a:t>parametrizable</a:t>
            </a:r>
            <a:r>
              <a:rPr lang="en-US" sz="2400" dirty="0" smtClean="0"/>
              <a:t> and modifiable modes</a:t>
            </a:r>
          </a:p>
          <a:p>
            <a:r>
              <a:rPr lang="en-US" sz="2400" dirty="0" smtClean="0"/>
              <a:t>Introducing libraries dedicated to test continuous systems</a:t>
            </a:r>
          </a:p>
          <a:p>
            <a:pPr lvl="1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Paremtrizable</a:t>
            </a:r>
            <a:r>
              <a:rPr lang="en-US" dirty="0" smtClean="0"/>
              <a:t> Modes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28596" y="1643050"/>
            <a:ext cx="8143875" cy="48820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360000" tIns="360000" rIns="360000" bIns="360000">
            <a:spAutoFit/>
          </a:bodyPr>
          <a:lstStyle/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mode</a:t>
            </a:r>
            <a:r>
              <a:rPr lang="de-DE" b="1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myMode</a:t>
            </a:r>
            <a:r>
              <a:rPr lang="de-DE" dirty="0" smtClean="0">
                <a:latin typeface="Courier New" pitchFamily="49" charset="0"/>
              </a:rPr>
              <a:t>(</a:t>
            </a:r>
            <a:r>
              <a:rPr lang="de-DE" b="1" dirty="0" smtClean="0">
                <a:latin typeface="Courier New" pitchFamily="49" charset="0"/>
              </a:rPr>
              <a:t>in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b="1" dirty="0" smtClean="0">
                <a:latin typeface="Courier New" pitchFamily="49" charset="0"/>
              </a:rPr>
              <a:t>float</a:t>
            </a:r>
            <a:r>
              <a:rPr lang="de-DE" dirty="0" smtClean="0">
                <a:latin typeface="Courier New" pitchFamily="49" charset="0"/>
              </a:rPr>
              <a:t> x)</a:t>
            </a:r>
            <a:r>
              <a:rPr lang="de-DE" b="1" dirty="0" smtClean="0">
                <a:latin typeface="Courier New" pitchFamily="49" charset="0"/>
              </a:rPr>
              <a:t> </a:t>
            </a:r>
            <a:r>
              <a:rPr lang="de-DE" b="1" dirty="0" err="1" smtClean="0">
                <a:latin typeface="Courier New" pitchFamily="49" charset="0"/>
              </a:rPr>
              <a:t>seq</a:t>
            </a:r>
            <a:r>
              <a:rPr lang="de-DE" dirty="0" smtClean="0">
                <a:latin typeface="Courier New" pitchFamily="49" charset="0"/>
              </a:rPr>
              <a:t>{</a:t>
            </a:r>
          </a:p>
          <a:p>
            <a:pPr>
              <a:defRPr/>
            </a:pPr>
            <a:r>
              <a:rPr lang="de-DE" b="1" dirty="0" smtClean="0">
                <a:latin typeface="Courier New" pitchFamily="49" charset="0"/>
              </a:rPr>
              <a:t>  </a:t>
            </a:r>
            <a:r>
              <a:rPr lang="de-DE" b="1" dirty="0" err="1" smtClean="0">
                <a:latin typeface="Courier New" pitchFamily="49" charset="0"/>
              </a:rPr>
              <a:t>label</a:t>
            </a:r>
            <a:r>
              <a:rPr lang="de-DE" b="1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myModestart</a:t>
            </a:r>
            <a:r>
              <a:rPr lang="de-DE" b="1" dirty="0" smtClean="0">
                <a:latin typeface="Courier New" pitchFamily="49" charset="0"/>
              </a:rPr>
              <a:t>;</a:t>
            </a:r>
            <a:endParaRPr lang="de-DE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</a:t>
            </a:r>
            <a:r>
              <a:rPr lang="de-DE" b="1" dirty="0" err="1" smtClean="0">
                <a:latin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</a:rPr>
              <a:t>{}</a:t>
            </a:r>
            <a:r>
              <a:rPr lang="de-DE" b="1" dirty="0" err="1" smtClean="0">
                <a:latin typeface="Courier New" pitchFamily="49" charset="0"/>
              </a:rPr>
              <a:t>inv</a:t>
            </a:r>
            <a:r>
              <a:rPr lang="de-DE" dirty="0" smtClean="0">
                <a:latin typeface="Courier New" pitchFamily="49" charset="0"/>
              </a:rPr>
              <a:t>{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</a:rPr>
              <a:t> &gt;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prev.value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or</a:t>
            </a:r>
            <a:endParaRPr lang="de-DE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    	     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</a:rPr>
              <a:t> &lt;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prev.value</a:t>
            </a:r>
            <a:r>
              <a:rPr lang="de-DE" dirty="0" smtClean="0">
                <a:latin typeface="Courier New" pitchFamily="49" charset="0"/>
              </a:rPr>
              <a:t>}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</a:t>
            </a:r>
            <a:r>
              <a:rPr lang="de-DE" b="1" dirty="0" err="1" smtClean="0">
                <a:latin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</a:rPr>
              <a:t>{}</a:t>
            </a:r>
            <a:r>
              <a:rPr lang="de-DE" b="1" dirty="0" err="1" smtClean="0">
                <a:latin typeface="Courier New" pitchFamily="49" charset="0"/>
              </a:rPr>
              <a:t>inv</a:t>
            </a:r>
            <a:r>
              <a:rPr lang="de-DE" dirty="0" smtClean="0">
                <a:latin typeface="Courier New" pitchFamily="49" charset="0"/>
              </a:rPr>
              <a:t>{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</a:rPr>
              <a:t> ==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prev.value</a:t>
            </a:r>
            <a:r>
              <a:rPr lang="de-DE" dirty="0" smtClean="0">
                <a:latin typeface="Courier New" pitchFamily="49" charset="0"/>
              </a:rPr>
              <a:t>}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</a:t>
            </a: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{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 [</a:t>
            </a:r>
            <a:r>
              <a:rPr lang="de-DE" b="1" dirty="0" err="1" smtClean="0">
                <a:latin typeface="Courier New" pitchFamily="49" charset="0"/>
              </a:rPr>
              <a:t>duration</a:t>
            </a:r>
            <a:r>
              <a:rPr lang="de-DE" dirty="0" smtClean="0">
                <a:latin typeface="Courier New" pitchFamily="49" charset="0"/>
              </a:rPr>
              <a:t> &gt; 5.0]{}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 [</a:t>
            </a:r>
            <a:r>
              <a:rPr lang="de-DE" b="1" dirty="0" err="1" smtClean="0">
                <a:latin typeface="Courier New" pitchFamily="49" charset="0"/>
              </a:rPr>
              <a:t>notinv</a:t>
            </a:r>
            <a:r>
              <a:rPr lang="de-DE" dirty="0" smtClean="0">
                <a:latin typeface="Courier New" pitchFamily="49" charset="0"/>
              </a:rPr>
              <a:t>] {} </a:t>
            </a:r>
            <a:r>
              <a:rPr lang="de-DE" b="1" dirty="0" err="1" smtClean="0">
                <a:latin typeface="Courier New" pitchFamily="49" charset="0"/>
              </a:rPr>
              <a:t>goto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start</a:t>
            </a:r>
            <a:r>
              <a:rPr lang="de-DE" dirty="0" smtClean="0">
                <a:latin typeface="Courier New" pitchFamily="49" charset="0"/>
              </a:rPr>
              <a:t>;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}</a:t>
            </a:r>
          </a:p>
          <a:p>
            <a:pPr>
              <a:defRPr/>
            </a:pPr>
            <a:r>
              <a:rPr lang="de-DE" b="1" dirty="0" smtClean="0">
                <a:latin typeface="Courier New" pitchFamily="49" charset="0"/>
              </a:rPr>
              <a:t>  </a:t>
            </a:r>
            <a:r>
              <a:rPr lang="de-DE" b="1" dirty="0" err="1" smtClean="0">
                <a:latin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</a:rPr>
              <a:t>{</a:t>
            </a:r>
            <a:r>
              <a:rPr lang="de-DE" dirty="0" err="1" smtClean="0">
                <a:latin typeface="Courier New" pitchFamily="49" charset="0"/>
              </a:rPr>
              <a:t>assert</a:t>
            </a:r>
            <a:r>
              <a:rPr lang="de-DE" dirty="0" smtClean="0">
                <a:latin typeface="Courier New" pitchFamily="49" charset="0"/>
              </a:rPr>
              <a:t>(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</a:rPr>
              <a:t> &gt; x)} </a:t>
            </a: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 (</a:t>
            </a:r>
            <a:r>
              <a:rPr lang="de-DE" b="1" dirty="0" err="1" smtClean="0">
                <a:latin typeface="Courier New" pitchFamily="49" charset="0"/>
              </a:rPr>
              <a:t>duration</a:t>
            </a:r>
            <a:r>
              <a:rPr lang="de-DE" dirty="0" smtClean="0">
                <a:latin typeface="Courier New" pitchFamily="49" charset="0"/>
              </a:rPr>
              <a:t> &gt; 5.0)</a:t>
            </a:r>
            <a:endParaRPr lang="de-DE" b="1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}</a:t>
            </a:r>
          </a:p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(</a:t>
            </a:r>
            <a:r>
              <a:rPr lang="de-DE" b="1" dirty="0" err="1" smtClean="0">
                <a:latin typeface="Courier New" pitchFamily="49" charset="0"/>
              </a:rPr>
              <a:t>duration</a:t>
            </a:r>
            <a:r>
              <a:rPr lang="de-DE" dirty="0" smtClean="0">
                <a:latin typeface="Courier New" pitchFamily="49" charset="0"/>
              </a:rPr>
              <a:t>&gt;60.0)</a:t>
            </a:r>
          </a:p>
          <a:p>
            <a:pPr>
              <a:defRPr/>
            </a:pPr>
            <a:endParaRPr lang="de-DE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dirty="0" err="1" smtClean="0">
                <a:latin typeface="Courier New" pitchFamily="49" charset="0"/>
              </a:rPr>
              <a:t>myMode</a:t>
            </a:r>
            <a:r>
              <a:rPr lang="de-DE" dirty="0" smtClean="0">
                <a:latin typeface="Courier New" pitchFamily="49" charset="0"/>
              </a:rPr>
              <a:t>(10.0);</a:t>
            </a:r>
          </a:p>
          <a:p>
            <a:pPr>
              <a:defRPr/>
            </a:pPr>
            <a:r>
              <a:rPr lang="de-DE" dirty="0" err="1" smtClean="0">
                <a:latin typeface="Courier New" pitchFamily="49" charset="0"/>
              </a:rPr>
              <a:t>myMode</a:t>
            </a:r>
            <a:r>
              <a:rPr lang="de-DE" dirty="0" smtClean="0">
                <a:latin typeface="Courier New" pitchFamily="49" charset="0"/>
              </a:rPr>
              <a:t>(40.0); 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" name="Gruppieren 15"/>
          <p:cNvGrpSpPr/>
          <p:nvPr/>
        </p:nvGrpSpPr>
        <p:grpSpPr>
          <a:xfrm>
            <a:off x="4929190" y="1357298"/>
            <a:ext cx="3467574" cy="2000263"/>
            <a:chOff x="642910" y="1571612"/>
            <a:chExt cx="8072494" cy="4000513"/>
          </a:xfrm>
        </p:grpSpPr>
        <p:sp>
          <p:nvSpPr>
            <p:cNvPr id="6" name="Freihandform 5"/>
            <p:cNvSpPr/>
            <p:nvPr/>
          </p:nvSpPr>
          <p:spPr>
            <a:xfrm rot="21104832">
              <a:off x="2793192" y="1712957"/>
              <a:ext cx="1986924" cy="242865"/>
            </a:xfrm>
            <a:custGeom>
              <a:avLst/>
              <a:gdLst>
                <a:gd name="connsiteX0" fmla="*/ 0 w 2199190"/>
                <a:gd name="connsiteY0" fmla="*/ 505427 h 551726"/>
                <a:gd name="connsiteX1" fmla="*/ 1331089 w 2199190"/>
                <a:gd name="connsiteY1" fmla="*/ 7716 h 551726"/>
                <a:gd name="connsiteX2" fmla="*/ 2199190 w 2199190"/>
                <a:gd name="connsiteY2" fmla="*/ 551726 h 55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9190" h="551726">
                  <a:moveTo>
                    <a:pt x="0" y="505427"/>
                  </a:moveTo>
                  <a:cubicBezTo>
                    <a:pt x="482278" y="252713"/>
                    <a:pt x="964557" y="0"/>
                    <a:pt x="1331089" y="7716"/>
                  </a:cubicBezTo>
                  <a:cubicBezTo>
                    <a:pt x="1697621" y="15432"/>
                    <a:pt x="2035215" y="457200"/>
                    <a:pt x="2199190" y="551726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Freihandform 6"/>
            <p:cNvSpPr/>
            <p:nvPr/>
          </p:nvSpPr>
          <p:spPr>
            <a:xfrm rot="3016923">
              <a:off x="6780918" y="2548089"/>
              <a:ext cx="1209282" cy="333061"/>
            </a:xfrm>
            <a:custGeom>
              <a:avLst/>
              <a:gdLst>
                <a:gd name="connsiteX0" fmla="*/ 0 w 2199190"/>
                <a:gd name="connsiteY0" fmla="*/ 505427 h 551726"/>
                <a:gd name="connsiteX1" fmla="*/ 1331089 w 2199190"/>
                <a:gd name="connsiteY1" fmla="*/ 7716 h 551726"/>
                <a:gd name="connsiteX2" fmla="*/ 2199190 w 2199190"/>
                <a:gd name="connsiteY2" fmla="*/ 551726 h 55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9190" h="551726">
                  <a:moveTo>
                    <a:pt x="0" y="505427"/>
                  </a:moveTo>
                  <a:cubicBezTo>
                    <a:pt x="482278" y="252713"/>
                    <a:pt x="964557" y="0"/>
                    <a:pt x="1331089" y="7716"/>
                  </a:cubicBezTo>
                  <a:cubicBezTo>
                    <a:pt x="1697621" y="15432"/>
                    <a:pt x="2035215" y="457200"/>
                    <a:pt x="2199190" y="551726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8001000" y="5286375"/>
              <a:ext cx="342900" cy="28575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9" name="Freihandform 8"/>
            <p:cNvSpPr/>
            <p:nvPr/>
          </p:nvSpPr>
          <p:spPr>
            <a:xfrm rot="4221921">
              <a:off x="7770812" y="4800601"/>
              <a:ext cx="669925" cy="114300"/>
            </a:xfrm>
            <a:custGeom>
              <a:avLst/>
              <a:gdLst>
                <a:gd name="connsiteX0" fmla="*/ 0 w 2199190"/>
                <a:gd name="connsiteY0" fmla="*/ 505427 h 551726"/>
                <a:gd name="connsiteX1" fmla="*/ 1331089 w 2199190"/>
                <a:gd name="connsiteY1" fmla="*/ 7716 h 551726"/>
                <a:gd name="connsiteX2" fmla="*/ 2199190 w 2199190"/>
                <a:gd name="connsiteY2" fmla="*/ 551726 h 55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9190" h="551726">
                  <a:moveTo>
                    <a:pt x="0" y="505427"/>
                  </a:moveTo>
                  <a:cubicBezTo>
                    <a:pt x="482278" y="252713"/>
                    <a:pt x="964557" y="0"/>
                    <a:pt x="1331089" y="7716"/>
                  </a:cubicBezTo>
                  <a:cubicBezTo>
                    <a:pt x="1697621" y="15432"/>
                    <a:pt x="2035215" y="457200"/>
                    <a:pt x="2199190" y="551726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>
              <a:off x="4929190" y="1571612"/>
              <a:ext cx="2000264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smtClean="0">
                  <a:solidFill>
                    <a:schemeClr val="tx1"/>
                  </a:solidFill>
                </a:rPr>
                <a:t>v==v’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6215074" y="3571876"/>
              <a:ext cx="2500330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</a:rPr>
                <a:t>assert(v&gt;x</a:t>
              </a:r>
              <a:r>
                <a:rPr lang="en-US" sz="1000" dirty="0" smtClean="0">
                  <a:solidFill>
                    <a:schemeClr val="tx1"/>
                  </a:solidFill>
                </a:rPr>
                <a:t>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feld 16"/>
            <p:cNvSpPr txBox="1">
              <a:spLocks noChangeArrowheads="1"/>
            </p:cNvSpPr>
            <p:nvPr/>
          </p:nvSpPr>
          <p:spPr bwMode="auto">
            <a:xfrm>
              <a:off x="5133206" y="4714872"/>
              <a:ext cx="2909148" cy="553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200" dirty="0" smtClean="0"/>
                <a:t>[</a:t>
              </a:r>
              <a:r>
                <a:rPr lang="de-DE" sz="1200" dirty="0" err="1" smtClean="0"/>
                <a:t>duration</a:t>
              </a:r>
              <a:r>
                <a:rPr lang="de-DE" sz="1200" dirty="0" smtClean="0"/>
                <a:t>&gt;5.0]/</a:t>
              </a:r>
              <a:endParaRPr lang="de-DE" sz="1200" dirty="0"/>
            </a:p>
          </p:txBody>
        </p:sp>
        <p:sp>
          <p:nvSpPr>
            <p:cNvPr id="13" name="Textfeld 16"/>
            <p:cNvSpPr txBox="1">
              <a:spLocks noChangeArrowheads="1"/>
            </p:cNvSpPr>
            <p:nvPr/>
          </p:nvSpPr>
          <p:spPr bwMode="auto">
            <a:xfrm>
              <a:off x="4634284" y="2714616"/>
              <a:ext cx="2909148" cy="553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200" dirty="0" smtClean="0"/>
                <a:t>[</a:t>
              </a:r>
              <a:r>
                <a:rPr lang="de-DE" sz="1200" dirty="0" err="1" smtClean="0"/>
                <a:t>duration</a:t>
              </a:r>
              <a:r>
                <a:rPr lang="de-DE" sz="1200" dirty="0" smtClean="0"/>
                <a:t>&gt;5.0]/</a:t>
              </a:r>
              <a:endParaRPr lang="de-DE" sz="1200" dirty="0"/>
            </a:p>
          </p:txBody>
        </p:sp>
        <p:sp>
          <p:nvSpPr>
            <p:cNvPr id="14" name="Freihandform 13"/>
            <p:cNvSpPr/>
            <p:nvPr/>
          </p:nvSpPr>
          <p:spPr>
            <a:xfrm rot="10303789">
              <a:off x="2791137" y="2356340"/>
              <a:ext cx="1986924" cy="214387"/>
            </a:xfrm>
            <a:custGeom>
              <a:avLst/>
              <a:gdLst>
                <a:gd name="connsiteX0" fmla="*/ 0 w 2199190"/>
                <a:gd name="connsiteY0" fmla="*/ 505427 h 551726"/>
                <a:gd name="connsiteX1" fmla="*/ 1331089 w 2199190"/>
                <a:gd name="connsiteY1" fmla="*/ 7716 h 551726"/>
                <a:gd name="connsiteX2" fmla="*/ 2199190 w 2199190"/>
                <a:gd name="connsiteY2" fmla="*/ 551726 h 55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9190" h="551726">
                  <a:moveTo>
                    <a:pt x="0" y="505427"/>
                  </a:moveTo>
                  <a:cubicBezTo>
                    <a:pt x="482278" y="252713"/>
                    <a:pt x="964557" y="0"/>
                    <a:pt x="1331089" y="7716"/>
                  </a:cubicBezTo>
                  <a:cubicBezTo>
                    <a:pt x="1697621" y="15432"/>
                    <a:pt x="2035215" y="457200"/>
                    <a:pt x="2199190" y="551726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>
              <a:off x="642910" y="1785926"/>
              <a:ext cx="2000264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 smtClean="0">
                  <a:solidFill>
                    <a:schemeClr val="tx1"/>
                  </a:solidFill>
                </a:rPr>
                <a:t>v&gt;v’ || v&lt;v’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Parameterization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1514473"/>
          </a:xfrm>
        </p:spPr>
        <p:txBody>
          <a:bodyPr/>
          <a:lstStyle/>
          <a:p>
            <a:r>
              <a:rPr lang="en-US" sz="2400" dirty="0" smtClean="0"/>
              <a:t>Parameters allowed (timers, templates, modes)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runs on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/>
              <a:t>clause assigns definition to components</a:t>
            </a:r>
          </a:p>
          <a:p>
            <a:pPr lvl="1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857224" y="2643182"/>
            <a:ext cx="7643866" cy="39645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type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mode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MyModeType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(in float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mode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MyModeType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mode2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(in float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runs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on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MyComp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{x:=i}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de-DE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mode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mode1(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inout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float param1,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float param2, </a:t>
            </a:r>
          </a:p>
          <a:p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out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float param3,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MyModeType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mode2)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runs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on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MyComp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   mode2();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{x:=2;y:=param1;}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{ // Transition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   	  [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&gt;param2] {param3=z;}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   }       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 smtClean="0"/>
              <a:t>Tooling</a:t>
            </a:r>
            <a:r>
              <a:rPr lang="de-DE" sz="3600" dirty="0" smtClean="0"/>
              <a:t> </a:t>
            </a:r>
            <a:r>
              <a:rPr lang="de-DE" sz="3600" dirty="0" err="1" smtClean="0"/>
              <a:t>and</a:t>
            </a:r>
            <a:r>
              <a:rPr lang="de-DE" sz="3600" dirty="0" smtClean="0"/>
              <a:t> </a:t>
            </a:r>
            <a:r>
              <a:rPr lang="de-DE" sz="3600" dirty="0" err="1" smtClean="0"/>
              <a:t>Examples</a:t>
            </a:r>
            <a:endParaRPr lang="de-DE" sz="36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TTCN-3 </a:t>
            </a:r>
            <a:r>
              <a:rPr lang="de-DE" dirty="0" err="1" smtClean="0"/>
              <a:t>embedded</a:t>
            </a:r>
            <a:r>
              <a:rPr lang="de-DE" dirty="0" smtClean="0"/>
              <a:t> Compiler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Environment based on Eclipse</a:t>
            </a:r>
          </a:p>
          <a:p>
            <a:r>
              <a:rPr lang="en-US" dirty="0" smtClean="0"/>
              <a:t>Support for different target languages</a:t>
            </a:r>
          </a:p>
          <a:p>
            <a:pPr lvl="1"/>
            <a:r>
              <a:rPr lang="en-US" dirty="0" smtClean="0"/>
              <a:t>C# for the integration with Microsoft based tools (Vector </a:t>
            </a:r>
            <a:r>
              <a:rPr lang="en-US" dirty="0" err="1" smtClean="0"/>
              <a:t>CANoe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 for the integration with Matlab/Simulink, AUTOSAR and RT-Systems</a:t>
            </a:r>
          </a:p>
          <a:p>
            <a:r>
              <a:rPr lang="en-US" dirty="0" smtClean="0"/>
              <a:t>Goal: Explorative Validation of TTCN-3 embedded concepts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B58C7-20E7-4628-8E1C-C0919D1528E1}" type="slidenum">
              <a:rPr lang="en-US" noProof="0" smtClean="0"/>
              <a:pPr>
                <a:defRPr/>
              </a:pPr>
              <a:t>26</a:t>
            </a:fld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Compiler Tool Chain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7880" y="1428736"/>
            <a:ext cx="8208962" cy="868350"/>
          </a:xfrm>
        </p:spPr>
        <p:txBody>
          <a:bodyPr/>
          <a:lstStyle/>
          <a:p>
            <a:r>
              <a:rPr lang="de-DE" dirty="0" smtClean="0"/>
              <a:t>Flexible Adaptation </a:t>
            </a:r>
            <a:r>
              <a:rPr lang="de-DE" dirty="0" err="1" smtClean="0"/>
              <a:t>of</a:t>
            </a:r>
            <a:r>
              <a:rPr lang="de-DE" dirty="0" smtClean="0"/>
              <a:t> Test Design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3286116" y="2357430"/>
            <a:ext cx="2714644" cy="3286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dirty="0" smtClean="0"/>
              <a:t>TTCN-3 embedded Compiler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6357950" y="3500438"/>
            <a:ext cx="242889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C# Runtime</a:t>
            </a:r>
            <a:endParaRPr lang="de-DE" sz="1600" dirty="0"/>
          </a:p>
        </p:txBody>
      </p:sp>
      <p:sp>
        <p:nvSpPr>
          <p:cNvPr id="7" name="Abgerundetes Rechteck 6"/>
          <p:cNvSpPr/>
          <p:nvPr/>
        </p:nvSpPr>
        <p:spPr>
          <a:xfrm>
            <a:off x="6357950" y="4643446"/>
            <a:ext cx="2428892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C Runtime</a:t>
            </a:r>
            <a:endParaRPr lang="de-DE" sz="1600" dirty="0"/>
          </a:p>
        </p:txBody>
      </p:sp>
      <p:sp>
        <p:nvSpPr>
          <p:cNvPr id="8" name="Abgerundetes Rechteck 7"/>
          <p:cNvSpPr/>
          <p:nvPr/>
        </p:nvSpPr>
        <p:spPr>
          <a:xfrm>
            <a:off x="571472" y="2928934"/>
            <a:ext cx="242889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Textual</a:t>
            </a:r>
            <a:r>
              <a:rPr lang="de-DE" dirty="0" smtClean="0"/>
              <a:t> Editor</a:t>
            </a: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571472" y="3929066"/>
            <a:ext cx="242889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Grafical</a:t>
            </a:r>
            <a:r>
              <a:rPr lang="de-DE" dirty="0" smtClean="0"/>
              <a:t> </a:t>
            </a:r>
            <a:r>
              <a:rPr lang="de-DE" dirty="0" err="1" smtClean="0"/>
              <a:t>editor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571472" y="4929198"/>
            <a:ext cx="242889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AUTOSAR Interface  Import</a:t>
            </a:r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3500430" y="3214686"/>
            <a:ext cx="2286016" cy="6429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TTCN-3 Metamodell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3500430" y="3929066"/>
            <a:ext cx="857256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Parser</a:t>
            </a:r>
            <a:endParaRPr lang="de-DE" sz="14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3500430" y="4500570"/>
            <a:ext cx="2143140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EMF Model</a:t>
            </a:r>
            <a:endParaRPr lang="de-DE" sz="1400" dirty="0"/>
          </a:p>
        </p:txBody>
      </p:sp>
      <p:sp>
        <p:nvSpPr>
          <p:cNvPr id="14" name="Abgerundetes Rechteck 13"/>
          <p:cNvSpPr/>
          <p:nvPr/>
        </p:nvSpPr>
        <p:spPr>
          <a:xfrm>
            <a:off x="4357686" y="5072074"/>
            <a:ext cx="1357322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Code Generator</a:t>
            </a:r>
            <a:endParaRPr lang="de-DE" sz="1400" dirty="0"/>
          </a:p>
        </p:txBody>
      </p:sp>
      <p:cxnSp>
        <p:nvCxnSpPr>
          <p:cNvPr id="16" name="Gerade Verbindung mit Pfeil 15"/>
          <p:cNvCxnSpPr/>
          <p:nvPr/>
        </p:nvCxnSpPr>
        <p:spPr>
          <a:xfrm rot="5400000" flipH="1" flipV="1">
            <a:off x="5500694" y="4500570"/>
            <a:ext cx="1071570" cy="500066"/>
          </a:xfrm>
          <a:prstGeom prst="straightConnector1">
            <a:avLst/>
          </a:prstGeom>
          <a:ln w="50800">
            <a:solidFill>
              <a:srgbClr val="5F5C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V="1">
            <a:off x="5786446" y="5072074"/>
            <a:ext cx="428628" cy="214314"/>
          </a:xfrm>
          <a:prstGeom prst="straightConnector1">
            <a:avLst/>
          </a:prstGeom>
          <a:ln w="50800">
            <a:solidFill>
              <a:srgbClr val="5F5C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rot="16200000" flipH="1">
            <a:off x="3036083" y="3750471"/>
            <a:ext cx="428628" cy="35719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>
            <a:off x="3071802" y="4429132"/>
            <a:ext cx="357190" cy="342896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rot="5400000" flipH="1" flipV="1">
            <a:off x="2993217" y="4922051"/>
            <a:ext cx="514360" cy="35719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krümmte Verbindung 36"/>
          <p:cNvCxnSpPr/>
          <p:nvPr/>
        </p:nvCxnSpPr>
        <p:spPr>
          <a:xfrm rot="16200000" flipH="1">
            <a:off x="4500562" y="4129086"/>
            <a:ext cx="285752" cy="285752"/>
          </a:xfrm>
          <a:prstGeom prst="curvedConnector3">
            <a:avLst>
              <a:gd name="adj1" fmla="val -13999"/>
            </a:avLst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krümmte Verbindung 45"/>
          <p:cNvCxnSpPr/>
          <p:nvPr/>
        </p:nvCxnSpPr>
        <p:spPr>
          <a:xfrm>
            <a:off x="3857620" y="5129218"/>
            <a:ext cx="285752" cy="214314"/>
          </a:xfrm>
          <a:prstGeom prst="curvedConnector3">
            <a:avLst>
              <a:gd name="adj1" fmla="val 3778"/>
            </a:avLst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Platform </a:t>
            </a:r>
            <a:r>
              <a:rPr lang="de-DE" dirty="0" err="1" smtClean="0"/>
              <a:t>for</a:t>
            </a:r>
            <a:r>
              <a:rPr lang="de-DE" dirty="0" smtClean="0"/>
              <a:t> Matlab Simulink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3507" y="3286124"/>
            <a:ext cx="402614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nhaltsplatzhalter 5" descr="Screenshot-Java - EngineTests-EngineTest.cttcn - Eclipse SDK 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2910" y="3286124"/>
            <a:ext cx="3429024" cy="3019781"/>
          </a:xfrm>
        </p:spPr>
      </p:pic>
      <p:sp>
        <p:nvSpPr>
          <p:cNvPr id="7" name="Rechteck 6"/>
          <p:cNvSpPr/>
          <p:nvPr/>
        </p:nvSpPr>
        <p:spPr>
          <a:xfrm>
            <a:off x="1000100" y="1285860"/>
            <a:ext cx="7429552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/>
        </p:nvSpPr>
        <p:spPr>
          <a:xfrm>
            <a:off x="1285852" y="1643050"/>
            <a:ext cx="107157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TTCN-3 Source</a:t>
            </a:r>
            <a:endParaRPr lang="de-DE" sz="14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3143240" y="1643050"/>
            <a:ext cx="107157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TTCN3 Model</a:t>
            </a:r>
            <a:endParaRPr lang="de-DE" sz="1400" dirty="0"/>
          </a:p>
        </p:txBody>
      </p:sp>
      <p:sp>
        <p:nvSpPr>
          <p:cNvPr id="12" name="Abgerundetes Rechteck 11"/>
          <p:cNvSpPr/>
          <p:nvPr/>
        </p:nvSpPr>
        <p:spPr>
          <a:xfrm>
            <a:off x="5000628" y="1643050"/>
            <a:ext cx="107157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C-Code</a:t>
            </a:r>
            <a:endParaRPr lang="de-DE" sz="14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7000892" y="1643050"/>
            <a:ext cx="1000132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Simulink S-</a:t>
            </a:r>
            <a:r>
              <a:rPr lang="de-DE" sz="1400" dirty="0" err="1" smtClean="0"/>
              <a:t>Funct</a:t>
            </a:r>
            <a:r>
              <a:rPr lang="de-DE" sz="1400" dirty="0" smtClean="0"/>
              <a:t>.</a:t>
            </a:r>
            <a:endParaRPr lang="de-DE" sz="1400" dirty="0"/>
          </a:p>
        </p:txBody>
      </p:sp>
      <p:sp>
        <p:nvSpPr>
          <p:cNvPr id="14" name="Pfeil nach rechts 13"/>
          <p:cNvSpPr/>
          <p:nvPr/>
        </p:nvSpPr>
        <p:spPr>
          <a:xfrm>
            <a:off x="2571736" y="1857364"/>
            <a:ext cx="4286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rechts 14"/>
          <p:cNvSpPr/>
          <p:nvPr/>
        </p:nvSpPr>
        <p:spPr>
          <a:xfrm>
            <a:off x="4357686" y="1857364"/>
            <a:ext cx="4286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rechts 15"/>
          <p:cNvSpPr/>
          <p:nvPr/>
        </p:nvSpPr>
        <p:spPr>
          <a:xfrm>
            <a:off x="6357950" y="1857364"/>
            <a:ext cx="4286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case: Throttle Control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  <p:pic>
        <p:nvPicPr>
          <p:cNvPr id="8" name="Picture 1" descr="C:\Dokumente und Einstellungen\jgr\Desktop\Screnshots Matlab\Screenshot-Java - EngineTests-EngineTest_perturb_3.cttcn - Eclipse SDK 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643050"/>
            <a:ext cx="5073867" cy="4887914"/>
          </a:xfrm>
          <a:prstGeom prst="rect">
            <a:avLst/>
          </a:prstGeom>
          <a:noFill/>
        </p:spPr>
      </p:pic>
      <p:pic>
        <p:nvPicPr>
          <p:cNvPr id="56322" name="Picture 2" descr="C:\Dokumente und Einstellungen\jgr\Desktop\Screnshots Matlab\Screenshot-CTTCN Output 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7808" y="1285860"/>
            <a:ext cx="3911958" cy="3429024"/>
          </a:xfrm>
          <a:prstGeom prst="rect">
            <a:avLst/>
          </a:prstGeom>
          <a:noFill/>
          <a:ln w="44450"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56323" name="Picture 3" descr="C:\Dokumente und Einstellungen\jgr\Desktop\Screnshots Matlab\Screenshot-Assessment 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2500306"/>
            <a:ext cx="4002518" cy="3250490"/>
          </a:xfrm>
          <a:prstGeom prst="rect">
            <a:avLst/>
          </a:prstGeom>
          <a:noFill/>
          <a:ln w="44450"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56324" name="Picture 4" descr="C:\Dokumente und Einstellungen\jgr\Desktop\Screnshots Matlab\Screenshot-Verdict 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2" y="3643314"/>
            <a:ext cx="4117597" cy="3000372"/>
          </a:xfrm>
          <a:prstGeom prst="rect">
            <a:avLst/>
          </a:prstGeom>
          <a:noFill/>
          <a:ln w="44450"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4414" y="1571612"/>
            <a:ext cx="6643734" cy="495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80000" y="1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Testing Continuous Systems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708176" y="1714488"/>
            <a:ext cx="8078666" cy="428628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Continuous systems deal with physical</a:t>
            </a:r>
          </a:p>
          <a:p>
            <a:pPr lvl="1" eaLnBrk="1" hangingPunct="1"/>
            <a:r>
              <a:rPr lang="en-US" sz="2000" dirty="0" smtClean="0"/>
              <a:t>A continuous signal is expressed as a function of a real-valued domain, usually time.</a:t>
            </a:r>
          </a:p>
          <a:p>
            <a:pPr lvl="1" eaLnBrk="1" hangingPunct="1"/>
            <a:r>
              <a:rPr lang="en-US" sz="2000" dirty="0" smtClean="0"/>
              <a:t>Sampling provides a projection of continuous signals to the domain of discrete signal processing.</a:t>
            </a:r>
          </a:p>
          <a:p>
            <a:pPr lvl="1" eaLnBrk="1" hangingPunct="1"/>
            <a:r>
              <a:rPr lang="en-US" sz="2000" dirty="0" smtClean="0"/>
              <a:t>Filters and transformations are used for noise reductions and signal preparation</a:t>
            </a:r>
          </a:p>
          <a:p>
            <a:r>
              <a:rPr lang="en-US" sz="2400" dirty="0" smtClean="0"/>
              <a:t>TTCN-3 addresses communication based systems, i.e. messages, procedure calls. </a:t>
            </a:r>
          </a:p>
          <a:p>
            <a:r>
              <a:rPr lang="en-US" sz="2400" dirty="0" smtClean="0"/>
              <a:t>TTCN-3 embedded provides means to:</a:t>
            </a:r>
          </a:p>
          <a:p>
            <a:pPr lvl="1" eaLnBrk="1" hangingPunct="1"/>
            <a:r>
              <a:rPr lang="de-DE" sz="2000" dirty="0" err="1" smtClean="0"/>
              <a:t>intuitively</a:t>
            </a:r>
            <a:r>
              <a:rPr lang="de-DE" sz="2000" dirty="0" smtClean="0"/>
              <a:t> </a:t>
            </a:r>
            <a:r>
              <a:rPr lang="en-US" sz="2000" dirty="0" smtClean="0"/>
              <a:t>define continuous signals for system stimulation</a:t>
            </a:r>
          </a:p>
          <a:p>
            <a:pPr lvl="1" eaLnBrk="1" hangingPunct="1"/>
            <a:r>
              <a:rPr lang="en-US" sz="2000" dirty="0" smtClean="0"/>
              <a:t>reasonable specify assessments for the reactions of continuous systems</a:t>
            </a:r>
          </a:p>
        </p:txBody>
      </p:sp>
      <p:sp>
        <p:nvSpPr>
          <p:cNvPr id="819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B25037-E464-48F2-A76A-41F0ACDDB924}" type="slidenum">
              <a:rPr lang="de-DE"/>
              <a:pPr/>
              <a:t>3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Outlook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RT and continuous concepts for TTCN-3 embedded are nearly finished</a:t>
            </a:r>
          </a:p>
          <a:p>
            <a:r>
              <a:rPr lang="en-US" sz="2400" dirty="0" smtClean="0"/>
              <a:t>Explorative compiler available soon</a:t>
            </a:r>
          </a:p>
          <a:p>
            <a:endParaRPr lang="en-US" sz="2400" dirty="0" smtClean="0"/>
          </a:p>
          <a:p>
            <a:r>
              <a:rPr lang="en-US" sz="2400" dirty="0" smtClean="0"/>
              <a:t>Finishing and polishing of concepts until the end of 2009</a:t>
            </a:r>
          </a:p>
          <a:p>
            <a:r>
              <a:rPr lang="en-US" sz="2400" dirty="0" smtClean="0"/>
              <a:t>Evaluation of concept in the context of AUTOSAR</a:t>
            </a:r>
          </a:p>
          <a:p>
            <a:r>
              <a:rPr lang="en-US" sz="2400" dirty="0" smtClean="0"/>
              <a:t>Standardization at ETSI</a:t>
            </a:r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Grafik 7" descr="bac-Default.gif"/>
          <p:cNvPicPr>
            <a:picLocks noChangeAspect="1"/>
          </p:cNvPicPr>
          <p:nvPr/>
        </p:nvPicPr>
        <p:blipFill>
          <a:blip r:embed="rId3" cstate="print"/>
          <a:srcRect b="8170"/>
          <a:stretch>
            <a:fillRect/>
          </a:stretch>
        </p:blipFill>
        <p:spPr bwMode="auto">
          <a:xfrm>
            <a:off x="696913" y="1644650"/>
            <a:ext cx="76898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Contact and Info </a:t>
            </a:r>
          </a:p>
        </p:txBody>
      </p:sp>
      <p:sp>
        <p:nvSpPr>
          <p:cNvPr id="33796" name="Textfeld 9"/>
          <p:cNvSpPr txBox="1">
            <a:spLocks noChangeArrowheads="1"/>
          </p:cNvSpPr>
          <p:nvPr/>
        </p:nvSpPr>
        <p:spPr bwMode="auto">
          <a:xfrm>
            <a:off x="3643313" y="4627563"/>
            <a:ext cx="47371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6" tIns="37873" rIns="75746" bIns="37873">
            <a:spAutoFit/>
          </a:bodyPr>
          <a:lstStyle/>
          <a:p>
            <a:pPr algn="r"/>
            <a:r>
              <a:rPr lang="de-DE" b="1">
                <a:solidFill>
                  <a:schemeClr val="accent2"/>
                </a:solidFill>
              </a:rPr>
              <a:t>Jürgen Großmann</a:t>
            </a:r>
          </a:p>
          <a:p>
            <a:pPr algn="r"/>
            <a:r>
              <a:rPr lang="de-DE">
                <a:solidFill>
                  <a:schemeClr val="accent2"/>
                </a:solidFill>
              </a:rPr>
              <a:t>Fraunhofer FOKUS</a:t>
            </a:r>
          </a:p>
          <a:p>
            <a:pPr algn="r"/>
            <a:r>
              <a:rPr lang="de-DE">
                <a:solidFill>
                  <a:schemeClr val="accent2"/>
                </a:solidFill>
              </a:rPr>
              <a:t>Kaiserin-Augusta-Allee 31,10589 Berlin</a:t>
            </a:r>
          </a:p>
          <a:p>
            <a:pPr algn="r"/>
            <a:r>
              <a:rPr lang="de-DE">
                <a:solidFill>
                  <a:schemeClr val="accent2"/>
                </a:solidFill>
              </a:rPr>
              <a:t>Tel:   +49-30-3463-7390</a:t>
            </a:r>
          </a:p>
          <a:p>
            <a:pPr algn="r"/>
            <a:r>
              <a:rPr lang="de-DE">
                <a:solidFill>
                  <a:schemeClr val="accent2"/>
                </a:solidFill>
              </a:rPr>
              <a:t>juergen.grossmann@fokus.fraunhofer.de</a:t>
            </a:r>
          </a:p>
          <a:p>
            <a:r>
              <a:rPr lang="de-DE"/>
              <a:t> </a:t>
            </a:r>
          </a:p>
          <a:p>
            <a:endParaRPr lang="de-DE"/>
          </a:p>
        </p:txBody>
      </p:sp>
      <p:pic>
        <p:nvPicPr>
          <p:cNvPr id="33797" name="Picture 8" descr="logo-favori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313" y="2339975"/>
            <a:ext cx="3883025" cy="1214438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</p:spPr>
      </p:pic>
      <p:sp>
        <p:nvSpPr>
          <p:cNvPr id="33798" name="Textfeld 6"/>
          <p:cNvSpPr txBox="1">
            <a:spLocks noChangeArrowheads="1"/>
          </p:cNvSpPr>
          <p:nvPr/>
        </p:nvSpPr>
        <p:spPr bwMode="auto">
          <a:xfrm>
            <a:off x="3357563" y="3625850"/>
            <a:ext cx="2339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chemeClr val="accent2"/>
                </a:solidFill>
              </a:rPr>
              <a:t>www.temea.org</a:t>
            </a:r>
          </a:p>
        </p:txBody>
      </p:sp>
      <p:sp>
        <p:nvSpPr>
          <p:cNvPr id="9" name="Rechteck 8"/>
          <p:cNvSpPr/>
          <p:nvPr/>
        </p:nvSpPr>
        <p:spPr>
          <a:xfrm>
            <a:off x="6786563" y="142874"/>
            <a:ext cx="2214562" cy="1071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Continuous Systems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4348" y="1643050"/>
            <a:ext cx="4745043" cy="3143272"/>
          </a:xfrm>
        </p:spPr>
        <p:txBody>
          <a:bodyPr/>
          <a:lstStyle/>
          <a:p>
            <a:r>
              <a:rPr lang="en-US" sz="2400" dirty="0" smtClean="0"/>
              <a:t>Example: Bouncing Ball</a:t>
            </a:r>
          </a:p>
          <a:p>
            <a:pPr lvl="1"/>
            <a:r>
              <a:rPr lang="en-US" sz="2000" dirty="0" smtClean="0"/>
              <a:t>A rubber ball is thrown into the air with a velocity of 15 meters per second from a height of 10 m</a:t>
            </a:r>
          </a:p>
          <a:p>
            <a:r>
              <a:rPr lang="en-US" sz="2400" dirty="0" smtClean="0"/>
              <a:t>Valuation over time</a:t>
            </a:r>
          </a:p>
          <a:p>
            <a:r>
              <a:rPr lang="en-US" sz="2400" dirty="0" smtClean="0"/>
              <a:t>Assessment of system properties by differential equation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285860"/>
            <a:ext cx="2838446" cy="3676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857224" y="5072074"/>
            <a:ext cx="7715304" cy="6405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de-DE" b="1" dirty="0" err="1" smtClean="0">
                <a:latin typeface="Courier" pitchFamily="49" charset="0"/>
              </a:rPr>
              <a:t>assert</a:t>
            </a:r>
            <a:r>
              <a:rPr lang="de-DE" dirty="0" smtClean="0">
                <a:latin typeface="Courier" pitchFamily="49" charset="0"/>
              </a:rPr>
              <a:t>(</a:t>
            </a:r>
            <a:r>
              <a:rPr lang="de-DE" b="1" dirty="0" smtClean="0">
                <a:latin typeface="Courier" pitchFamily="49" charset="0"/>
              </a:rPr>
              <a:t>derivative</a:t>
            </a:r>
            <a:r>
              <a:rPr lang="de-DE" dirty="0" smtClean="0">
                <a:latin typeface="Courier" pitchFamily="49" charset="0"/>
              </a:rPr>
              <a:t>(z,	„Taylor“)== </a:t>
            </a:r>
            <a:r>
              <a:rPr lang="de-DE" dirty="0" err="1" smtClean="0">
                <a:latin typeface="Courier" pitchFamily="49" charset="0"/>
              </a:rPr>
              <a:t>v.</a:t>
            </a:r>
            <a:r>
              <a:rPr lang="de-DE" b="1" dirty="0" err="1" smtClean="0">
                <a:latin typeface="Courier" pitchFamily="49" charset="0"/>
              </a:rPr>
              <a:t>value</a:t>
            </a:r>
            <a:r>
              <a:rPr lang="de-DE" dirty="0" smtClean="0">
                <a:latin typeface="Courier" pitchFamily="49" charset="0"/>
              </a:rPr>
              <a:t>)</a:t>
            </a:r>
            <a:r>
              <a:rPr lang="de-DE" b="1" dirty="0" smtClean="0">
                <a:latin typeface="Courier" pitchFamily="49" charset="0"/>
              </a:rPr>
              <a:t> </a:t>
            </a:r>
          </a:p>
        </p:txBody>
      </p:sp>
      <p:sp>
        <p:nvSpPr>
          <p:cNvPr id="8" name="Rechteck 7"/>
          <p:cNvSpPr/>
          <p:nvPr/>
        </p:nvSpPr>
        <p:spPr>
          <a:xfrm>
            <a:off x="3643306" y="5214950"/>
            <a:ext cx="1214446" cy="3571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TTCN-3 embedded Main Concepts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 smtClean="0"/>
              <a:t>Sampled Time</a:t>
            </a:r>
            <a:r>
              <a:rPr lang="en-US" sz="2400" dirty="0" smtClean="0"/>
              <a:t> as a common basis for </a:t>
            </a:r>
            <a:r>
              <a:rPr lang="en-US" sz="2400" dirty="0" err="1" smtClean="0"/>
              <a:t>discretization</a:t>
            </a:r>
            <a:r>
              <a:rPr lang="en-US" sz="2400" dirty="0" smtClean="0"/>
              <a:t> and stream and template definitions.</a:t>
            </a:r>
          </a:p>
          <a:p>
            <a:pPr eaLnBrk="1" hangingPunct="1"/>
            <a:r>
              <a:rPr lang="en-US" sz="2400" b="1" i="1" dirty="0" smtClean="0"/>
              <a:t>Sampled Streams</a:t>
            </a:r>
            <a:r>
              <a:rPr lang="en-US" sz="2400" dirty="0" smtClean="0"/>
              <a:t> that provide a data structure to define, access and manipulate </a:t>
            </a:r>
            <a:r>
              <a:rPr lang="en-US" sz="2400" dirty="0" err="1" smtClean="0"/>
              <a:t>discretized</a:t>
            </a:r>
            <a:r>
              <a:rPr lang="en-US" sz="2400" dirty="0" smtClean="0"/>
              <a:t> signal values and their history in time.</a:t>
            </a:r>
          </a:p>
          <a:p>
            <a:r>
              <a:rPr lang="en-US" sz="2400" b="1" i="1" dirty="0" smtClean="0"/>
              <a:t>Assertions </a:t>
            </a:r>
            <a:r>
              <a:rPr lang="en-US" sz="2400" dirty="0" smtClean="0"/>
              <a:t>to express expectations on incoming streams.</a:t>
            </a:r>
            <a:endParaRPr lang="en-US" sz="2400" b="1" i="1" dirty="0" smtClean="0"/>
          </a:p>
          <a:p>
            <a:pPr eaLnBrk="1" hangingPunct="1"/>
            <a:r>
              <a:rPr lang="en-US" sz="2400" b="1" i="1" dirty="0" smtClean="0"/>
              <a:t>Hybrid Automatons</a:t>
            </a:r>
            <a:r>
              <a:rPr lang="en-US" sz="2400" dirty="0" smtClean="0"/>
              <a:t>, that provides a control flow structure to enable and control the simultaneous stimulation and evaluation of stream ports</a:t>
            </a:r>
          </a:p>
          <a:p>
            <a:pPr eaLnBrk="1" hangingPunct="1"/>
            <a:r>
              <a:rPr lang="en-US" sz="2400" b="1" i="1" dirty="0" smtClean="0"/>
              <a:t>Real Time Semantics </a:t>
            </a:r>
            <a:r>
              <a:rPr lang="en-US" sz="2400" dirty="0" smtClean="0"/>
              <a:t>for execution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922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968E9D-0B15-4897-9450-F5A38FEFDE80}" type="slidenum">
              <a:rPr lang="de-DE"/>
              <a:pPr/>
              <a:t>5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Time &amp; Sampling &amp; Streams</a:t>
            </a:r>
            <a:endParaRPr lang="de-DE" sz="36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Time progress starts with the begin of a test case</a:t>
            </a:r>
          </a:p>
          <a:p>
            <a:r>
              <a:rPr lang="en-US" sz="2400" dirty="0" smtClean="0"/>
              <a:t>Is available as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400" dirty="0" smtClean="0"/>
              <a:t> value by means of symbol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now</a:t>
            </a:r>
          </a:p>
          <a:p>
            <a:r>
              <a:rPr lang="en-US" sz="2400" dirty="0" smtClean="0"/>
              <a:t>Preciseness is limited by the test system (base sampling)</a:t>
            </a:r>
            <a:endParaRPr lang="en-US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785786" y="3214686"/>
            <a:ext cx="7572427" cy="9175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de-DE" dirty="0" smtClean="0">
                <a:latin typeface="Courier" pitchFamily="49" charset="0"/>
              </a:rPr>
              <a:t>x:=</a:t>
            </a:r>
            <a:r>
              <a:rPr lang="de-DE" b="1" dirty="0" smtClean="0">
                <a:latin typeface="Courier" pitchFamily="49" charset="0"/>
              </a:rPr>
              <a:t>now</a:t>
            </a:r>
            <a:r>
              <a:rPr lang="de-DE" dirty="0" smtClean="0">
                <a:latin typeface="Courier" pitchFamily="49" charset="0"/>
              </a:rPr>
              <a:t>+2.0;</a:t>
            </a:r>
          </a:p>
          <a:p>
            <a:r>
              <a:rPr lang="de-DE" b="1" dirty="0" err="1" smtClean="0">
                <a:latin typeface="Courier" pitchFamily="49" charset="0"/>
              </a:rPr>
              <a:t>if</a:t>
            </a:r>
            <a:r>
              <a:rPr lang="de-DE" dirty="0" smtClean="0">
                <a:latin typeface="Courier" pitchFamily="49" charset="0"/>
              </a:rPr>
              <a:t>(</a:t>
            </a:r>
            <a:r>
              <a:rPr lang="de-DE" b="1" dirty="0" err="1" smtClean="0">
                <a:latin typeface="Courier" pitchFamily="49" charset="0"/>
              </a:rPr>
              <a:t>now</a:t>
            </a:r>
            <a:r>
              <a:rPr lang="de-DE" dirty="0" smtClean="0">
                <a:latin typeface="Courier" pitchFamily="49" charset="0"/>
              </a:rPr>
              <a:t>&gt;20.0)</a:t>
            </a:r>
            <a:r>
              <a:rPr lang="de-DE" b="1" dirty="0" smtClean="0">
                <a:latin typeface="Courier" pitchFamily="49" charset="0"/>
              </a:rPr>
              <a:t> </a:t>
            </a:r>
            <a:r>
              <a:rPr lang="de-DE" dirty="0" smtClean="0">
                <a:latin typeface="Courier" pitchFamily="49" charset="0"/>
              </a:rPr>
              <a:t>{ </a:t>
            </a:r>
            <a:r>
              <a:rPr lang="de-DE" i="1" dirty="0" smtClean="0">
                <a:latin typeface="Courier" pitchFamily="49" charset="0"/>
              </a:rPr>
              <a:t>//do </a:t>
            </a:r>
            <a:r>
              <a:rPr lang="de-DE" i="1" dirty="0" err="1" smtClean="0">
                <a:latin typeface="Courier" pitchFamily="49" charset="0"/>
              </a:rPr>
              <a:t>something</a:t>
            </a:r>
            <a:r>
              <a:rPr lang="de-DE" dirty="0" smtClean="0">
                <a:latin typeface="Courier" pitchFamily="49" charset="0"/>
              </a:rPr>
              <a:t>} </a:t>
            </a:r>
            <a:endParaRPr lang="de-DE" dirty="0" smtClean="0">
              <a:latin typeface="Couri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Streams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620987" y="1714488"/>
            <a:ext cx="8308731" cy="2714645"/>
          </a:xfrm>
        </p:spPr>
        <p:txBody>
          <a:bodyPr/>
          <a:lstStyle/>
          <a:p>
            <a:r>
              <a:rPr lang="en-US" sz="2400" dirty="0" smtClean="0"/>
              <a:t>Data Structure that represents a flow of data over time</a:t>
            </a:r>
          </a:p>
          <a:p>
            <a:pPr lvl="1"/>
            <a:r>
              <a:rPr lang="en-US" sz="1800" dirty="0" smtClean="0"/>
              <a:t>yield actual data and a history of data </a:t>
            </a:r>
          </a:p>
          <a:p>
            <a:pPr lvl="1"/>
            <a:r>
              <a:rPr lang="en-US" sz="1800" dirty="0" smtClean="0">
                <a:ea typeface="+mn-ea"/>
              </a:rPr>
              <a:t>stream types collate the scalar value type of a stream</a:t>
            </a:r>
          </a:p>
          <a:p>
            <a:pPr lvl="1"/>
            <a:r>
              <a:rPr lang="en-US" sz="1800" dirty="0" smtClean="0"/>
              <a:t>sampling defines the precision of information</a:t>
            </a:r>
            <a:endParaRPr lang="en-US" sz="1800" dirty="0" smtClean="0">
              <a:ea typeface="+mn-ea"/>
            </a:endParaRPr>
          </a:p>
          <a:p>
            <a:r>
              <a:rPr lang="en-US" sz="2400" dirty="0" smtClean="0"/>
              <a:t>TTCN-3 embedded provides </a:t>
            </a:r>
          </a:p>
          <a:p>
            <a:pPr lvl="1"/>
            <a:r>
              <a:rPr lang="en-US" sz="1800" dirty="0" smtClean="0"/>
              <a:t>stream ports to communicate between components and environment</a:t>
            </a:r>
          </a:p>
          <a:p>
            <a:pPr lvl="1"/>
            <a:r>
              <a:rPr lang="en-US" sz="1800" dirty="0" smtClean="0"/>
              <a:t>a mapping between streams and TTCN-3 record structures</a:t>
            </a:r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5616D1-053E-400E-88D2-47ED0E2B12A4}" type="slidenum">
              <a:rPr lang="de-DE"/>
              <a:pPr/>
              <a:t>8</a:t>
            </a:fld>
            <a:endParaRPr lang="de-DE" dirty="0"/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714348" y="4500570"/>
            <a:ext cx="7786742" cy="20255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de-DE" b="1" dirty="0" smtClean="0">
                <a:latin typeface="Courier" pitchFamily="49" charset="0"/>
              </a:rPr>
              <a:t>type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b="1" dirty="0" err="1" smtClean="0">
                <a:latin typeface="Courier" pitchFamily="49" charset="0"/>
              </a:rPr>
              <a:t>port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FloatInStream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b="1" dirty="0" err="1" smtClean="0">
                <a:latin typeface="Courier" pitchFamily="49" charset="0"/>
              </a:rPr>
              <a:t>stream</a:t>
            </a:r>
            <a:r>
              <a:rPr lang="de-DE" dirty="0" smtClean="0">
                <a:latin typeface="Courier" pitchFamily="49" charset="0"/>
              </a:rPr>
              <a:t> {in </a:t>
            </a:r>
            <a:r>
              <a:rPr lang="de-DE" b="1" dirty="0" smtClean="0">
                <a:latin typeface="Courier" pitchFamily="49" charset="0"/>
              </a:rPr>
              <a:t>float</a:t>
            </a:r>
            <a:r>
              <a:rPr lang="de-DE" dirty="0" smtClean="0">
                <a:latin typeface="Courier" pitchFamily="49" charset="0"/>
              </a:rPr>
              <a:t>};</a:t>
            </a:r>
          </a:p>
          <a:p>
            <a:r>
              <a:rPr lang="de-DE" b="1" dirty="0" smtClean="0">
                <a:latin typeface="Courier" pitchFamily="49" charset="0"/>
              </a:rPr>
              <a:t>type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b="1" dirty="0" err="1" smtClean="0">
                <a:latin typeface="Courier" pitchFamily="49" charset="0"/>
              </a:rPr>
              <a:t>port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FloatOutStream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b="1" dirty="0" err="1" smtClean="0">
                <a:latin typeface="Courier" pitchFamily="49" charset="0"/>
              </a:rPr>
              <a:t>stream</a:t>
            </a:r>
            <a:r>
              <a:rPr lang="de-DE" dirty="0" smtClean="0">
                <a:latin typeface="Courier" pitchFamily="49" charset="0"/>
              </a:rPr>
              <a:t> {out </a:t>
            </a:r>
            <a:r>
              <a:rPr lang="de-DE" b="1" dirty="0" smtClean="0">
                <a:latin typeface="Courier" pitchFamily="49" charset="0"/>
              </a:rPr>
              <a:t>float</a:t>
            </a:r>
            <a:r>
              <a:rPr lang="de-DE" dirty="0" smtClean="0">
                <a:latin typeface="Courier" pitchFamily="49" charset="0"/>
              </a:rPr>
              <a:t>};</a:t>
            </a:r>
          </a:p>
          <a:p>
            <a:r>
              <a:rPr lang="de-DE" b="1" dirty="0" smtClean="0">
                <a:latin typeface="Courier" pitchFamily="49" charset="0"/>
              </a:rPr>
              <a:t>type </a:t>
            </a:r>
            <a:r>
              <a:rPr lang="de-DE" b="1" dirty="0" err="1" smtClean="0">
                <a:latin typeface="Courier" pitchFamily="49" charset="0"/>
              </a:rPr>
              <a:t>component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tester</a:t>
            </a:r>
            <a:r>
              <a:rPr lang="de-DE" dirty="0" smtClean="0">
                <a:latin typeface="Courier" pitchFamily="49" charset="0"/>
              </a:rPr>
              <a:t>{</a:t>
            </a:r>
          </a:p>
          <a:p>
            <a:r>
              <a:rPr lang="de-DE" dirty="0" smtClean="0">
                <a:latin typeface="Courier" pitchFamily="49" charset="0"/>
              </a:rPr>
              <a:t>  	</a:t>
            </a:r>
            <a:r>
              <a:rPr lang="de-DE" b="1" dirty="0" err="1" smtClean="0">
                <a:latin typeface="Courier" pitchFamily="49" charset="0"/>
              </a:rPr>
              <a:t>port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FloatInStream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inPort</a:t>
            </a:r>
            <a:r>
              <a:rPr lang="de-DE" dirty="0" smtClean="0">
                <a:latin typeface="Courier" pitchFamily="49" charset="0"/>
              </a:rPr>
              <a:t>;</a:t>
            </a:r>
          </a:p>
          <a:p>
            <a:r>
              <a:rPr lang="de-DE" dirty="0" smtClean="0">
                <a:latin typeface="Courier" pitchFamily="49" charset="0"/>
              </a:rPr>
              <a:t>	</a:t>
            </a:r>
            <a:r>
              <a:rPr lang="de-DE" b="1" dirty="0" err="1" smtClean="0">
                <a:latin typeface="Courier" pitchFamily="49" charset="0"/>
              </a:rPr>
              <a:t>port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FloatOutStream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outPort</a:t>
            </a:r>
            <a:r>
              <a:rPr lang="de-DE" dirty="0" smtClean="0">
                <a:latin typeface="Courier" pitchFamily="49" charset="0"/>
              </a:rPr>
              <a:t>;</a:t>
            </a:r>
            <a:endParaRPr lang="de-DE" dirty="0" smtClean="0">
              <a:solidFill>
                <a:srgbClr val="FF0000"/>
              </a:solidFill>
              <a:latin typeface="Courier" pitchFamily="49" charset="0"/>
            </a:endParaRPr>
          </a:p>
          <a:p>
            <a:r>
              <a:rPr lang="de-DE" dirty="0" smtClean="0">
                <a:latin typeface="Courier" pitchFamily="49" charset="0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Stream Data (Read/Write)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2910" y="1571612"/>
            <a:ext cx="8208962" cy="2797176"/>
          </a:xfrm>
        </p:spPr>
        <p:txBody>
          <a:bodyPr/>
          <a:lstStyle/>
          <a:p>
            <a:r>
              <a:rPr lang="en-US" sz="2400" dirty="0" smtClean="0"/>
              <a:t>TTCN-3 streams provide information about values and their timing: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.value </a:t>
            </a:r>
            <a:r>
              <a:rPr lang="en-US" sz="2000" dirty="0" smtClean="0"/>
              <a:t>provides access to the actual stream value 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.timestamp </a:t>
            </a:r>
            <a:r>
              <a:rPr lang="en-US" sz="2000" dirty="0" smtClean="0"/>
              <a:t>returns the measurement time of a value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.delta </a:t>
            </a:r>
            <a:r>
              <a:rPr lang="en-US" sz="2000" dirty="0" smtClean="0"/>
              <a:t>provides access to the length of a sampling step</a:t>
            </a: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785786" y="3714752"/>
            <a:ext cx="7786742" cy="23025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de-DE" dirty="0" err="1" smtClean="0">
                <a:latin typeface="Courier" pitchFamily="49" charset="0"/>
              </a:rPr>
              <a:t>outPort.</a:t>
            </a:r>
            <a:r>
              <a:rPr lang="de-DE" b="1" dirty="0" err="1" smtClean="0">
                <a:latin typeface="Courier" pitchFamily="49" charset="0"/>
              </a:rPr>
              <a:t>value</a:t>
            </a:r>
            <a:r>
              <a:rPr lang="de-DE" dirty="0" smtClean="0">
                <a:latin typeface="Courier" pitchFamily="49" charset="0"/>
              </a:rPr>
              <a:t>:= 10.0;</a:t>
            </a:r>
          </a:p>
          <a:p>
            <a:r>
              <a:rPr lang="de-DE" dirty="0" err="1" smtClean="0">
                <a:latin typeface="Courier" pitchFamily="49" charset="0"/>
              </a:rPr>
              <a:t>outPort.</a:t>
            </a:r>
            <a:r>
              <a:rPr lang="de-DE" b="1" dirty="0" err="1" smtClean="0">
                <a:latin typeface="Courier" pitchFamily="49" charset="0"/>
              </a:rPr>
              <a:t>value</a:t>
            </a:r>
            <a:r>
              <a:rPr lang="de-DE" dirty="0" smtClean="0">
                <a:latin typeface="Courier" pitchFamily="49" charset="0"/>
              </a:rPr>
              <a:t>:= </a:t>
            </a:r>
            <a:r>
              <a:rPr lang="de-DE" dirty="0" err="1" smtClean="0">
                <a:latin typeface="Courier" pitchFamily="49" charset="0"/>
              </a:rPr>
              <a:t>inPort.</a:t>
            </a:r>
            <a:r>
              <a:rPr lang="de-DE" b="1" dirty="0" err="1" smtClean="0">
                <a:latin typeface="Courier" pitchFamily="49" charset="0"/>
              </a:rPr>
              <a:t>value</a:t>
            </a:r>
            <a:r>
              <a:rPr lang="de-DE" dirty="0" smtClean="0">
                <a:latin typeface="Courier" pitchFamily="49" charset="0"/>
              </a:rPr>
              <a:t> + 10.0;</a:t>
            </a:r>
          </a:p>
          <a:p>
            <a:endParaRPr lang="de-DE" dirty="0" smtClean="0">
              <a:latin typeface="Courier" pitchFamily="49" charset="0"/>
            </a:endParaRPr>
          </a:p>
          <a:p>
            <a:r>
              <a:rPr lang="de-DE" dirty="0" err="1" smtClean="0">
                <a:latin typeface="Courier" pitchFamily="49" charset="0"/>
              </a:rPr>
              <a:t>if</a:t>
            </a:r>
            <a:r>
              <a:rPr lang="de-DE" dirty="0" smtClean="0">
                <a:latin typeface="Courier" pitchFamily="49" charset="0"/>
              </a:rPr>
              <a:t> (</a:t>
            </a:r>
            <a:r>
              <a:rPr lang="de-DE" dirty="0" err="1" smtClean="0">
                <a:latin typeface="Courier" pitchFamily="49" charset="0"/>
              </a:rPr>
              <a:t>outPort.</a:t>
            </a:r>
            <a:r>
              <a:rPr lang="de-DE" b="1" dirty="0" err="1" smtClean="0">
                <a:latin typeface="Courier" pitchFamily="49" charset="0"/>
              </a:rPr>
              <a:t>timestamp</a:t>
            </a:r>
            <a:r>
              <a:rPr lang="de-DE" dirty="0" smtClean="0">
                <a:latin typeface="Courier" pitchFamily="49" charset="0"/>
              </a:rPr>
              <a:t> &gt; 10.0) {…}</a:t>
            </a:r>
          </a:p>
          <a:p>
            <a:r>
              <a:rPr lang="de-DE" dirty="0" err="1" smtClean="0">
                <a:latin typeface="Courier" pitchFamily="49" charset="0"/>
              </a:rPr>
              <a:t>if</a:t>
            </a:r>
            <a:r>
              <a:rPr lang="de-DE" dirty="0" smtClean="0">
                <a:latin typeface="Courier" pitchFamily="49" charset="0"/>
              </a:rPr>
              <a:t> (</a:t>
            </a:r>
            <a:r>
              <a:rPr lang="de-DE" dirty="0" err="1" smtClean="0">
                <a:latin typeface="Courier" pitchFamily="49" charset="0"/>
              </a:rPr>
              <a:t>outPort.</a:t>
            </a:r>
            <a:r>
              <a:rPr lang="de-DE" b="1" dirty="0" err="1" smtClean="0">
                <a:latin typeface="Courier" pitchFamily="49" charset="0"/>
              </a:rPr>
              <a:t>delta</a:t>
            </a:r>
            <a:r>
              <a:rPr lang="de-DE" dirty="0" smtClean="0">
                <a:latin typeface="Courier" pitchFamily="49" charset="0"/>
              </a:rPr>
              <a:t> &gt; 0.001) {…}</a:t>
            </a:r>
          </a:p>
          <a:p>
            <a:endParaRPr lang="de-DE" dirty="0" smtClean="0">
              <a:latin typeface="Courier" pitchFamily="49" charset="0"/>
            </a:endParaRPr>
          </a:p>
          <a:p>
            <a:r>
              <a:rPr lang="de-DE" dirty="0" err="1" smtClean="0">
                <a:latin typeface="Courier" pitchFamily="49" charset="0"/>
              </a:rPr>
              <a:t>outPort.</a:t>
            </a:r>
            <a:r>
              <a:rPr lang="de-DE" b="1" dirty="0" err="1" smtClean="0">
                <a:latin typeface="Courier" pitchFamily="49" charset="0"/>
              </a:rPr>
              <a:t>delta</a:t>
            </a:r>
            <a:r>
              <a:rPr lang="de-DE" dirty="0" smtClean="0">
                <a:latin typeface="Courier" pitchFamily="49" charset="0"/>
              </a:rPr>
              <a:t> := 0.001;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theme/theme1.xml><?xml version="1.0" encoding="utf-8"?>
<a:theme xmlns:a="http://schemas.openxmlformats.org/drawingml/2006/main" name="TEMEA">
  <a:themeElements>
    <a:clrScheme name="TEMEA_Praesentationsvorlag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EC2D7"/>
      </a:accent1>
      <a:accent2>
        <a:srgbClr val="336699"/>
      </a:accent2>
      <a:accent3>
        <a:srgbClr val="FFFFFF"/>
      </a:accent3>
      <a:accent4>
        <a:srgbClr val="000000"/>
      </a:accent4>
      <a:accent5>
        <a:srgbClr val="D3DDE8"/>
      </a:accent5>
      <a:accent6>
        <a:srgbClr val="2D5C8A"/>
      </a:accent6>
      <a:hlink>
        <a:srgbClr val="3C9F25"/>
      </a:hlink>
      <a:folHlink>
        <a:srgbClr val="71D959"/>
      </a:folHlink>
    </a:clrScheme>
    <a:fontScheme name="TEMEA_Praesentationsvorlage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EA_Praesentations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EA_Praesentations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EA_Praesentations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EA_Praesentations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EA_Praesentations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EA_Praesentations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EC2D7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D3DDE8"/>
        </a:accent5>
        <a:accent6>
          <a:srgbClr val="2D5C8A"/>
        </a:accent6>
        <a:hlink>
          <a:srgbClr val="3C9F25"/>
        </a:hlink>
        <a:folHlink>
          <a:srgbClr val="71D9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TEMEA</Template>
  <TotalTime>0</TotalTime>
  <Words>1956</Words>
  <Application>Microsoft Office PowerPoint</Application>
  <PresentationFormat>Bildschirmpräsentation (4:3)</PresentationFormat>
  <Paragraphs>383</Paragraphs>
  <Slides>31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TEMEA</vt:lpstr>
      <vt:lpstr>Concepts for Testing Continuous Behavior with TTCN-3</vt:lpstr>
      <vt:lpstr>Testing Continuous Systems</vt:lpstr>
      <vt:lpstr>Testing Continuous Systems</vt:lpstr>
      <vt:lpstr>Characteristics of Continuous Systems </vt:lpstr>
      <vt:lpstr>TTCN-3 embedded Main Concepts</vt:lpstr>
      <vt:lpstr>Time &amp; Sampling &amp; Streams</vt:lpstr>
      <vt:lpstr>Time</vt:lpstr>
      <vt:lpstr>Streams</vt:lpstr>
      <vt:lpstr>Access to Stream Data (Read/Write)</vt:lpstr>
      <vt:lpstr>Stream Navigation</vt:lpstr>
      <vt:lpstr>Delayed Effectiveness</vt:lpstr>
      <vt:lpstr>Definition of Assertions</vt:lpstr>
      <vt:lpstr>Integration with TTCN-3 Data Structures</vt:lpstr>
      <vt:lpstr>Using TTCN-3 Templates</vt:lpstr>
      <vt:lpstr>Control Structure</vt:lpstr>
      <vt:lpstr>Hybrid Automaton: Modes and Transitions</vt:lpstr>
      <vt:lpstr>Application of Continuous Behavior</vt:lpstr>
      <vt:lpstr>Detection Of Complex Events</vt:lpstr>
      <vt:lpstr>Textual Representation</vt:lpstr>
      <vt:lpstr>Features of Mode Specification</vt:lpstr>
      <vt:lpstr>Reuse</vt:lpstr>
      <vt:lpstr>Defining Reusable Items</vt:lpstr>
      <vt:lpstr>Paremtrizable Modes</vt:lpstr>
      <vt:lpstr>Advanced Parameterization</vt:lpstr>
      <vt:lpstr>Tooling and Examples</vt:lpstr>
      <vt:lpstr>TTCN-3 embedded Compiler</vt:lpstr>
      <vt:lpstr>Compiler Tool Chain</vt:lpstr>
      <vt:lpstr>Platform for Matlab Simulink</vt:lpstr>
      <vt:lpstr>Test case: Throttle Control</vt:lpstr>
      <vt:lpstr>Summary and Outlook</vt:lpstr>
      <vt:lpstr>Contact and Info </vt:lpstr>
    </vt:vector>
  </TitlesOfParts>
  <Company>Fraunhofer Institut FOKUS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TTCN-3 Real Time Concepts</dc:title>
  <dc:creator>Jürgen Großmann</dc:creator>
  <cp:lastModifiedBy>jgr-tanna</cp:lastModifiedBy>
  <cp:revision>161</cp:revision>
  <dcterms:created xsi:type="dcterms:W3CDTF">2008-11-21T08:16:34Z</dcterms:created>
  <dcterms:modified xsi:type="dcterms:W3CDTF">2009-12-03T11:59:08Z</dcterms:modified>
</cp:coreProperties>
</file>