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8"/>
  </p:notesMasterIdLst>
  <p:sldIdLst>
    <p:sldId id="256" r:id="rId2"/>
    <p:sldId id="309" r:id="rId3"/>
    <p:sldId id="268" r:id="rId4"/>
    <p:sldId id="269" r:id="rId5"/>
    <p:sldId id="272" r:id="rId6"/>
    <p:sldId id="270" r:id="rId7"/>
    <p:sldId id="277" r:id="rId8"/>
    <p:sldId id="273" r:id="rId9"/>
    <p:sldId id="275" r:id="rId10"/>
    <p:sldId id="274" r:id="rId11"/>
    <p:sldId id="276" r:id="rId12"/>
    <p:sldId id="310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92" r:id="rId24"/>
    <p:sldId id="295" r:id="rId25"/>
    <p:sldId id="288" r:id="rId26"/>
    <p:sldId id="296" r:id="rId27"/>
    <p:sldId id="297" r:id="rId28"/>
    <p:sldId id="290" r:id="rId29"/>
    <p:sldId id="291" r:id="rId30"/>
    <p:sldId id="293" r:id="rId31"/>
    <p:sldId id="294" r:id="rId32"/>
    <p:sldId id="299" r:id="rId33"/>
    <p:sldId id="300" r:id="rId34"/>
    <p:sldId id="301" r:id="rId35"/>
    <p:sldId id="302" r:id="rId36"/>
    <p:sldId id="303" r:id="rId37"/>
    <p:sldId id="304" r:id="rId38"/>
    <p:sldId id="305" r:id="rId39"/>
    <p:sldId id="306" r:id="rId40"/>
    <p:sldId id="307" r:id="rId41"/>
    <p:sldId id="308" r:id="rId42"/>
    <p:sldId id="316" r:id="rId43"/>
    <p:sldId id="311" r:id="rId44"/>
    <p:sldId id="312" r:id="rId45"/>
    <p:sldId id="313" r:id="rId46"/>
    <p:sldId id="314" r:id="rId47"/>
  </p:sldIdLst>
  <p:sldSz cx="9144000" cy="6858000" type="screen4x3"/>
  <p:notesSz cx="6858000" cy="92964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336699"/>
    <a:srgbClr val="5F5C5C"/>
    <a:srgbClr val="DE101D"/>
    <a:srgbClr val="AEC3D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70147" autoAdjust="0"/>
  </p:normalViewPr>
  <p:slideViewPr>
    <p:cSldViewPr>
      <p:cViewPr>
        <p:scale>
          <a:sx n="66" d="100"/>
          <a:sy n="66" d="100"/>
        </p:scale>
        <p:origin x="-1118" y="-2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5790"/>
            <a:ext cx="548640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AF3A1CC-8778-4E7D-9779-3132C041F50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ignal_(information_theory)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en.wikipedia.org/wiki/Real_numbers" TargetMode="External"/><Relationship Id="rId4" Type="http://schemas.openxmlformats.org/officeDocument/2006/relationships/hyperlink" Target="http://en.wikipedia.org/wiki/Continuous_function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73E507-14DA-4FD3-8109-AF5855FDFA90}" type="slidenum">
              <a:rPr lang="de-DE" smtClean="0">
                <a:cs typeface="Tahoma" pitchFamily="34" charset="0"/>
              </a:rPr>
              <a:pPr/>
              <a:t>1</a:t>
            </a:fld>
            <a:endParaRPr lang="de-DE" dirty="0" smtClean="0">
              <a:cs typeface="Tahoma" pitchFamily="34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3A1CC-8778-4E7D-9779-3132C041F50D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3A1CC-8778-4E7D-9779-3132C041F50D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6488" y="698500"/>
            <a:ext cx="4645025" cy="3484563"/>
          </a:xfrm>
          <a:ln/>
        </p:spPr>
      </p:sp>
      <p:sp>
        <p:nvSpPr>
          <p:cNvPr id="4403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de-DE" smtClean="0">
                <a:latin typeface="Arial" pitchFamily="34" charset="0"/>
              </a:rPr>
              <a:t>Kurzprofil Fraunhofer Institut FOKUS </a:t>
            </a:r>
          </a:p>
          <a:p>
            <a:pPr>
              <a:buFont typeface="Wingdings" pitchFamily="2" charset="2"/>
              <a:buChar char="§"/>
            </a:pPr>
            <a:r>
              <a:rPr lang="de-DE" smtClean="0">
                <a:latin typeface="Arial" pitchFamily="34" charset="0"/>
              </a:rPr>
              <a:t> Die gestiegen Herausforderungen im Automotive Software Engineering sind die Treiber für die Forschungs- und Entwicklungsarbeiten am Fraunhofer Institut FOKUS.</a:t>
            </a:r>
          </a:p>
          <a:p>
            <a:pPr>
              <a:buFont typeface="Wingdings" pitchFamily="2" charset="2"/>
              <a:buChar char="§"/>
            </a:pPr>
            <a:r>
              <a:rPr lang="de-DE" smtClean="0">
                <a:latin typeface="Arial" pitchFamily="34" charset="0"/>
              </a:rPr>
              <a:t> Automotive Software schafft innovative Sicherheitssysteme, befindet sich jedoch im Spannungsfeld von Kostenreduktion und Qualitätssteigerung</a:t>
            </a:r>
          </a:p>
          <a:p>
            <a:pPr>
              <a:buFont typeface="Wingdings" pitchFamily="2" charset="2"/>
              <a:buChar char="§"/>
            </a:pPr>
            <a:endParaRPr lang="de-DE" smtClean="0">
              <a:latin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4F352E-3CF1-4AEF-93B6-2A5D25C5E36F}" type="slidenum">
              <a:rPr lang="de-DE" smtClean="0"/>
              <a:pPr>
                <a:defRPr/>
              </a:pPr>
              <a:t>41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Intention:</a:t>
            </a:r>
          </a:p>
          <a:p>
            <a:r>
              <a:rPr lang="en-US" smtClean="0">
                <a:latin typeface="Times New Roman" pitchFamily="-109" charset="0"/>
              </a:rPr>
              <a:t>Show that the actual version of TTCN-3 is not appropriate to specify tests for continuous systems.</a:t>
            </a:r>
          </a:p>
          <a:p>
            <a:r>
              <a:rPr lang="en-US" smtClean="0">
                <a:latin typeface="Times New Roman" pitchFamily="-109" charset="0"/>
              </a:rPr>
              <a:t>It might be possible to express continuous system stimulation by use of parameterized messages  or procedures that express the start and the kind of a signal (e.g. message(sin,value), message(constant,slope) etc.)</a:t>
            </a:r>
          </a:p>
          <a:p>
            <a:r>
              <a:rPr lang="en-US" smtClean="0">
                <a:latin typeface="Times New Roman" pitchFamily="-109" charset="0"/>
              </a:rPr>
              <a:t>Assessment of system reaction is not possible.</a:t>
            </a:r>
          </a:p>
          <a:p>
            <a:endParaRPr lang="en-US" smtClean="0">
              <a:latin typeface="Times New Roman" pitchFamily="-109" charset="0"/>
            </a:endParaRPr>
          </a:p>
          <a:p>
            <a:r>
              <a:rPr lang="en-US" smtClean="0">
                <a:latin typeface="Times New Roman" pitchFamily="-109" charset="0"/>
              </a:rPr>
              <a:t>Additional Explanations:</a:t>
            </a:r>
          </a:p>
          <a:p>
            <a:r>
              <a:rPr lang="en-US" smtClean="0">
                <a:latin typeface="Times New Roman" pitchFamily="-109" charset="0"/>
              </a:rPr>
              <a:t>TTCN-3 is a procedural testing language: test behav-</a:t>
            </a:r>
          </a:p>
          <a:p>
            <a:r>
              <a:rPr lang="en-US" smtClean="0">
                <a:latin typeface="Times New Roman" pitchFamily="-109" charset="0"/>
              </a:rPr>
              <a:t>ior is dened by algorithms that typically assign (send)</a:t>
            </a:r>
          </a:p>
          <a:p>
            <a:r>
              <a:rPr lang="en-US" smtClean="0">
                <a:latin typeface="Times New Roman" pitchFamily="-109" charset="0"/>
              </a:rPr>
              <a:t>messages to ports and evaluate messages (receive) from</a:t>
            </a:r>
          </a:p>
          <a:p>
            <a:r>
              <a:rPr lang="en-US" smtClean="0">
                <a:latin typeface="Times New Roman" pitchFamily="-109" charset="0"/>
              </a:rPr>
              <a:t>ports3. The evaluation of messages is done along the</a:t>
            </a:r>
          </a:p>
          <a:p>
            <a:r>
              <a:rPr lang="en-US" smtClean="0">
                <a:latin typeface="Times New Roman" pitchFamily="-109" charset="0"/>
              </a:rPr>
              <a:t>TTCN-3 snapshot semantics [7, 12]: for the evaluation</a:t>
            </a:r>
          </a:p>
          <a:p>
            <a:r>
              <a:rPr lang="en-US" smtClean="0">
                <a:latin typeface="Times New Roman" pitchFamily="-109" charset="0"/>
              </a:rPr>
              <a:t>of dierent alternatives of expected message (sets) or</a:t>
            </a:r>
          </a:p>
          <a:p>
            <a:r>
              <a:rPr lang="en-US" smtClean="0">
                <a:latin typeface="Times New Roman" pitchFamily="-109" charset="0"/>
              </a:rPr>
              <a:t>timeouts, the port queues and the timeout queues are</a:t>
            </a:r>
          </a:p>
          <a:p>
            <a:r>
              <a:rPr lang="en-US" smtClean="0">
                <a:latin typeface="Times New Roman" pitchFamily="-109" charset="0"/>
              </a:rPr>
              <a:t>frozen. Whereas the snapshot semantics provide means</a:t>
            </a:r>
          </a:p>
          <a:p>
            <a:r>
              <a:rPr lang="en-US" smtClean="0">
                <a:latin typeface="Times New Roman" pitchFamily="-109" charset="0"/>
              </a:rPr>
              <a:t>for a pseudo parallel evaluation of messages from several</a:t>
            </a:r>
          </a:p>
          <a:p>
            <a:r>
              <a:rPr lang="en-US" smtClean="0">
                <a:latin typeface="Times New Roman" pitchFamily="-109" charset="0"/>
              </a:rPr>
              <a:t>ports, there is no notion of simultaneous stimulation and</a:t>
            </a:r>
          </a:p>
          <a:p>
            <a:r>
              <a:rPr lang="de-DE" smtClean="0">
                <a:latin typeface="Times New Roman" pitchFamily="-109" charset="0"/>
              </a:rPr>
              <a:t>sampled evaluation.</a:t>
            </a:r>
          </a:p>
          <a:p>
            <a:endParaRPr lang="en-US" smtClean="0">
              <a:latin typeface="Times New Roman" pitchFamily="-109" charset="0"/>
            </a:endParaRPr>
          </a:p>
          <a:p>
            <a:r>
              <a:rPr lang="en-US" smtClean="0">
                <a:latin typeface="Times New Roman" pitchFamily="-109" charset="0"/>
              </a:rPr>
              <a:t>Additional Explanation:</a:t>
            </a:r>
          </a:p>
          <a:p>
            <a:r>
              <a:rPr lang="en-US" smtClean="0">
                <a:latin typeface="Times New Roman" pitchFamily="-109" charset="0"/>
              </a:rPr>
              <a:t>A </a:t>
            </a:r>
            <a:r>
              <a:rPr lang="en-US" b="1" smtClean="0">
                <a:latin typeface="Times New Roman" pitchFamily="-109" charset="0"/>
              </a:rPr>
              <a:t>continuous signal</a:t>
            </a:r>
            <a:r>
              <a:rPr lang="en-US" smtClean="0">
                <a:latin typeface="Times New Roman" pitchFamily="-109" charset="0"/>
              </a:rPr>
              <a:t> is a varying quantity (a </a:t>
            </a:r>
            <a:r>
              <a:rPr lang="en-US" smtClean="0">
                <a:latin typeface="Times New Roman" pitchFamily="-109" charset="0"/>
                <a:hlinkClick r:id="rId3" tooltip="Signal (information theory)"/>
              </a:rPr>
              <a:t>signal</a:t>
            </a:r>
            <a:r>
              <a:rPr lang="en-US" smtClean="0">
                <a:latin typeface="Times New Roman" pitchFamily="-109" charset="0"/>
              </a:rPr>
              <a:t>) that is expressed as a function of a real-valued domain, usually time. The function of time need not be </a:t>
            </a:r>
            <a:r>
              <a:rPr lang="en-US" smtClean="0">
                <a:latin typeface="Times New Roman" pitchFamily="-109" charset="0"/>
                <a:hlinkClick r:id="rId4" tooltip="Continuous function"/>
              </a:rPr>
              <a:t>continuous</a:t>
            </a:r>
            <a:r>
              <a:rPr lang="en-US" smtClean="0">
                <a:latin typeface="Times New Roman" pitchFamily="-109" charset="0"/>
              </a:rPr>
              <a:t>.</a:t>
            </a:r>
          </a:p>
          <a:p>
            <a:r>
              <a:rPr lang="en-US" smtClean="0">
                <a:latin typeface="Times New Roman" pitchFamily="-109" charset="0"/>
              </a:rPr>
              <a:t>The signal is defined over a domain, which may or may not be finite, and there is a functional mapping from the domain to the value of the signal. The continuity of the time variable, in connection with the law of density of </a:t>
            </a:r>
            <a:r>
              <a:rPr lang="en-US" smtClean="0">
                <a:latin typeface="Times New Roman" pitchFamily="-109" charset="0"/>
                <a:hlinkClick r:id="rId5" tooltip="Real numbers"/>
              </a:rPr>
              <a:t>real numbers</a:t>
            </a:r>
            <a:r>
              <a:rPr lang="en-US" smtClean="0">
                <a:latin typeface="Times New Roman" pitchFamily="-109" charset="0"/>
              </a:rPr>
              <a:t>, means that the signal value can be found at any arbitrary point in time.</a:t>
            </a:r>
          </a:p>
          <a:p>
            <a:r>
              <a:rPr lang="en-US" smtClean="0">
                <a:latin typeface="Times New Roman" pitchFamily="-109" charset="0"/>
              </a:rPr>
              <a:t>A typical example of an infinite duration signal is:</a:t>
            </a:r>
          </a:p>
          <a:p>
            <a:endParaRPr lang="de-DE" smtClean="0">
              <a:latin typeface="Times New Roman" pitchFamily="-109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ED0437-4EB6-4F5F-AB03-E82851B87A8E}" type="slidenum">
              <a:rPr lang="de-DE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Intention:</a:t>
            </a:r>
          </a:p>
          <a:p>
            <a:r>
              <a:rPr lang="de-DE" smtClean="0">
                <a:latin typeface="Times New Roman" pitchFamily="-109" charset="0"/>
              </a:rPr>
              <a:t>Provide an overview over the basic means of Continuous TTCN-3</a:t>
            </a:r>
          </a:p>
          <a:p>
            <a:endParaRPr lang="en-US" smtClean="0">
              <a:latin typeface="Times New Roman" pitchFamily="-109" charset="0"/>
            </a:endParaRPr>
          </a:p>
          <a:p>
            <a:r>
              <a:rPr lang="en-US" smtClean="0">
                <a:latin typeface="Times New Roman" pitchFamily="-109" charset="0"/>
              </a:rPr>
              <a:t>Additional Explanation:</a:t>
            </a:r>
          </a:p>
          <a:p>
            <a:endParaRPr lang="en-US" smtClean="0">
              <a:latin typeface="Times New Roman" pitchFamily="-109" charset="0"/>
            </a:endParaRPr>
          </a:p>
          <a:p>
            <a:r>
              <a:rPr lang="en-US" smtClean="0">
                <a:latin typeface="Times New Roman" pitchFamily="-109" charset="0"/>
              </a:rPr>
              <a:t>Stream:</a:t>
            </a:r>
          </a:p>
          <a:p>
            <a:r>
              <a:rPr lang="en-US" smtClean="0">
                <a:latin typeface="Times New Roman" pitchFamily="-109" charset="0"/>
              </a:rPr>
              <a:t>A stream is a ow of data over time, which has a data</a:t>
            </a:r>
          </a:p>
          <a:p>
            <a:r>
              <a:rPr lang="en-US" smtClean="0">
                <a:latin typeface="Times New Roman" pitchFamily="-109" charset="0"/>
              </a:rPr>
              <a:t>value being dened for every point in time  the stream</a:t>
            </a:r>
          </a:p>
          <a:p>
            <a:r>
              <a:rPr lang="de-DE" smtClean="0">
                <a:latin typeface="Times New Roman" pitchFamily="-109" charset="0"/>
              </a:rPr>
              <a:t>elements. </a:t>
            </a:r>
            <a:r>
              <a:rPr lang="en-US" smtClean="0">
                <a:latin typeface="Times New Roman" pitchFamily="-109" charset="0"/>
              </a:rPr>
              <a:t>We dene streams relative to a sample that repre-</a:t>
            </a:r>
          </a:p>
          <a:p>
            <a:r>
              <a:rPr lang="en-US" smtClean="0">
                <a:latin typeface="Times New Roman" pitchFamily="-109" charset="0"/>
              </a:rPr>
              <a:t>sents global time. In contrast to scalar values, a stream [2,9] represents the whole allocation history</a:t>
            </a:r>
          </a:p>
          <a:p>
            <a:r>
              <a:rPr lang="en-US" smtClean="0">
                <a:latin typeface="Times New Roman" pitchFamily="-109" charset="0"/>
              </a:rPr>
              <a:t>applied to a port. In CTTCN-3 the term stream is used to denote the data</a:t>
            </a:r>
          </a:p>
          <a:p>
            <a:r>
              <a:rPr lang="en-US" smtClean="0">
                <a:latin typeface="Times New Roman" pitchFamily="-109" charset="0"/>
              </a:rPr>
              <a:t>structure that describes the complete history of data that yield</a:t>
            </a:r>
          </a:p>
          <a:p>
            <a:r>
              <a:rPr lang="en-US" smtClean="0">
                <a:latin typeface="Times New Roman" pitchFamily="-109" charset="0"/>
              </a:rPr>
              <a:t>as allocation of a certain port xn; ym.</a:t>
            </a:r>
          </a:p>
          <a:p>
            <a:r>
              <a:rPr lang="en-US" smtClean="0">
                <a:latin typeface="Times New Roman" pitchFamily="-109" charset="0"/>
              </a:rPr>
              <a:t>As scalar types, all TTCN-3 base types and user-dened structured types</a:t>
            </a:r>
          </a:p>
          <a:p>
            <a:r>
              <a:rPr lang="en-US" smtClean="0">
                <a:latin typeface="Times New Roman" pitchFamily="-109" charset="0"/>
              </a:rPr>
              <a:t>(and their restrictions) are allowed. </a:t>
            </a:r>
          </a:p>
          <a:p>
            <a:endParaRPr lang="en-US" smtClean="0">
              <a:latin typeface="Times New Roman" pitchFamily="-109" charset="0"/>
            </a:endParaRPr>
          </a:p>
          <a:p>
            <a:r>
              <a:rPr lang="en-US" smtClean="0">
                <a:latin typeface="Times New Roman" pitchFamily="-109" charset="0"/>
              </a:rPr>
              <a:t>Stream Templates</a:t>
            </a:r>
          </a:p>
          <a:p>
            <a:r>
              <a:rPr lang="en-US" smtClean="0">
                <a:latin typeface="Times New Roman" pitchFamily="-109" charset="0"/>
              </a:rPr>
              <a:t>In TTCN-3, especially for the denition of reference val-</a:t>
            </a:r>
          </a:p>
          <a:p>
            <a:r>
              <a:rPr lang="en-US" smtClean="0">
                <a:latin typeface="Times New Roman" pitchFamily="-109" charset="0"/>
              </a:rPr>
              <a:t>ues and value sets, the use of templates is encouraged.</a:t>
            </a:r>
          </a:p>
          <a:p>
            <a:r>
              <a:rPr lang="en-US" smtClean="0">
                <a:latin typeface="Times New Roman" pitchFamily="-109" charset="0"/>
              </a:rPr>
              <a:t>A template denes a pattern for the characterization of</a:t>
            </a:r>
          </a:p>
          <a:p>
            <a:r>
              <a:rPr lang="en-US" smtClean="0">
                <a:latin typeface="Times New Roman" pitchFamily="-109" charset="0"/>
              </a:rPr>
              <a:t>values of a given type. Templates are generally applicable to streams of the same type or of</a:t>
            </a:r>
          </a:p>
          <a:p>
            <a:r>
              <a:rPr lang="en-US" smtClean="0">
                <a:latin typeface="Times New Roman" pitchFamily="-109" charset="0"/>
              </a:rPr>
              <a:t>compatible type4. In CTTCN-3 the application of a template to a stream or a</a:t>
            </a:r>
          </a:p>
          <a:p>
            <a:r>
              <a:rPr lang="en-US" smtClean="0">
                <a:latin typeface="Times New Roman" pitchFamily="-109" charset="0"/>
              </a:rPr>
              <a:t>stream port is carried out by either a sense statement (for the on-line evaluation</a:t>
            </a:r>
          </a:p>
          <a:p>
            <a:r>
              <a:rPr lang="en-US" smtClean="0">
                <a:latin typeface="Times New Roman" pitchFamily="-109" charset="0"/>
              </a:rPr>
              <a:t>of ports) or a match statement (for the oine evaluation of the data structure</a:t>
            </a:r>
          </a:p>
          <a:p>
            <a:r>
              <a:rPr lang="de-DE" smtClean="0">
                <a:latin typeface="Times New Roman" pitchFamily="-109" charset="0"/>
              </a:rPr>
              <a:t>stream).</a:t>
            </a:r>
          </a:p>
          <a:p>
            <a:endParaRPr lang="de-DE" smtClean="0">
              <a:latin typeface="Times New Roman" pitchFamily="-109" charset="0"/>
            </a:endParaRPr>
          </a:p>
          <a:p>
            <a:r>
              <a:rPr lang="en-US" smtClean="0">
                <a:latin typeface="Times New Roman" pitchFamily="-109" charset="0"/>
              </a:rPr>
              <a:t>Time:</a:t>
            </a:r>
          </a:p>
          <a:p>
            <a:r>
              <a:rPr lang="en-US" smtClean="0">
                <a:latin typeface="Times New Roman" pitchFamily="-109" charset="0"/>
              </a:rPr>
              <a:t>The notion of time is crucial for testing continuous or</a:t>
            </a:r>
          </a:p>
          <a:p>
            <a:r>
              <a:rPr lang="en-US" smtClean="0">
                <a:latin typeface="Times New Roman" pitchFamily="-109" charset="0"/>
              </a:rPr>
              <a:t>hybrid systems. In standard TTCN-3, there is restricted</a:t>
            </a:r>
          </a:p>
          <a:p>
            <a:r>
              <a:rPr lang="en-US" smtClean="0">
                <a:latin typeface="Times New Roman" pitchFamily="-109" charset="0"/>
              </a:rPr>
              <a:t>time control using timer operations only. Especially for</a:t>
            </a:r>
          </a:p>
          <a:p>
            <a:r>
              <a:rPr lang="en-US" smtClean="0">
                <a:latin typeface="Times New Roman" pitchFamily="-109" charset="0"/>
              </a:rPr>
              <a:t>the exact timing of stimulation events and the time quan-</a:t>
            </a:r>
          </a:p>
          <a:p>
            <a:r>
              <a:rPr lang="en-US" smtClean="0">
                <a:latin typeface="Times New Roman" pitchFamily="-109" charset="0"/>
              </a:rPr>
              <a:t>tied evaluation of system reactions the use of timers</a:t>
            </a:r>
          </a:p>
          <a:p>
            <a:r>
              <a:rPr lang="en-US" smtClean="0">
                <a:latin typeface="Times New Roman" pitchFamily="-109" charset="0"/>
              </a:rPr>
              <a:t>is cumbersome and imprecise. Hence, in TimedTTCN-3 global time5 and the notion of timestamps were intro-</a:t>
            </a:r>
          </a:p>
          <a:p>
            <a:r>
              <a:rPr lang="en-US" smtClean="0">
                <a:latin typeface="Times New Roman" pitchFamily="-109" charset="0"/>
              </a:rPr>
              <a:t>duced [18, 4]. Access to global time is provided by an</a:t>
            </a:r>
          </a:p>
          <a:p>
            <a:r>
              <a:rPr lang="en-US" smtClean="0">
                <a:latin typeface="Times New Roman" pitchFamily="-109" charset="0"/>
              </a:rPr>
              <a:t>operation called now that returns the actual time in sec-</a:t>
            </a:r>
          </a:p>
          <a:p>
            <a:r>
              <a:rPr lang="en-US" smtClean="0">
                <a:latin typeface="Times New Roman" pitchFamily="-109" charset="0"/>
              </a:rPr>
              <a:t>onds. We adopt the concept of global time and enhance</a:t>
            </a:r>
          </a:p>
          <a:p>
            <a:r>
              <a:rPr lang="en-US" smtClean="0">
                <a:latin typeface="Times New Roman" pitchFamily="-109" charset="0"/>
              </a:rPr>
              <a:t>it with the notion of sampling and sampling time. As</a:t>
            </a:r>
          </a:p>
          <a:p>
            <a:r>
              <a:rPr lang="en-US" smtClean="0">
                <a:latin typeface="Times New Roman" pitchFamily="-109" charset="0"/>
              </a:rPr>
              <a:t>in TTCN-3, all time values in Continuous TTCN-3 are</a:t>
            </a:r>
          </a:p>
          <a:p>
            <a:r>
              <a:rPr lang="en-US" smtClean="0">
                <a:latin typeface="Times New Roman" pitchFamily="-109" charset="0"/>
              </a:rPr>
              <a:t>denoted as non-negative oat values and represent time</a:t>
            </a:r>
          </a:p>
          <a:p>
            <a:r>
              <a:rPr lang="de-DE" smtClean="0">
                <a:latin typeface="Times New Roman" pitchFamily="-109" charset="0"/>
              </a:rPr>
              <a:t>in seconds.</a:t>
            </a:r>
          </a:p>
          <a:p>
            <a:endParaRPr lang="en-US" smtClean="0">
              <a:latin typeface="Times New Roman" pitchFamily="-109" charset="0"/>
            </a:endParaRPr>
          </a:p>
          <a:p>
            <a:r>
              <a:rPr lang="en-US" smtClean="0">
                <a:latin typeface="Times New Roman" pitchFamily="-109" charset="0"/>
              </a:rPr>
              <a:t>Carry Until:</a:t>
            </a:r>
          </a:p>
          <a:p>
            <a:r>
              <a:rPr lang="en-US" smtClean="0">
                <a:latin typeface="Times New Roman" pitchFamily="-109" charset="0"/>
              </a:rPr>
              <a:t>Although structured types can be used to emit and sense several</a:t>
            </a:r>
          </a:p>
          <a:p>
            <a:r>
              <a:rPr lang="en-US" smtClean="0">
                <a:latin typeface="Times New Roman" pitchFamily="-109" charset="0"/>
              </a:rPr>
              <a:t>scalar streams in parallel and although finite</a:t>
            </a:r>
          </a:p>
          <a:p>
            <a:r>
              <a:rPr lang="en-US" smtClean="0">
                <a:latin typeface="Times New Roman" pitchFamily="-109" charset="0"/>
              </a:rPr>
              <a:t>streams can be used instead of infinite ones, it is not always</a:t>
            </a:r>
          </a:p>
          <a:p>
            <a:r>
              <a:rPr lang="en-US" smtClean="0">
                <a:latin typeface="Times New Roman" pitchFamily="-109" charset="0"/>
              </a:rPr>
              <a:t>applicable and practical to do that. Therefore, we introduce</a:t>
            </a:r>
          </a:p>
          <a:p>
            <a:r>
              <a:rPr lang="en-US" smtClean="0">
                <a:latin typeface="Times New Roman" pitchFamily="-109" charset="0"/>
              </a:rPr>
              <a:t>a new control flow structure that enables the generation of</a:t>
            </a:r>
          </a:p>
          <a:p>
            <a:r>
              <a:rPr lang="en-US" smtClean="0">
                <a:latin typeface="Times New Roman" pitchFamily="-109" charset="0"/>
              </a:rPr>
              <a:t>streams (and of messages and procedures) on parallel ports.</a:t>
            </a:r>
          </a:p>
          <a:p>
            <a:r>
              <a:rPr lang="en-US" smtClean="0">
                <a:latin typeface="Times New Roman" pitchFamily="-109" charset="0"/>
              </a:rPr>
              <a:t>Like the alt statement, it also supports the parallel evaluation.</a:t>
            </a:r>
          </a:p>
          <a:p>
            <a:r>
              <a:rPr lang="en-US" smtClean="0">
                <a:latin typeface="Times New Roman" pitchFamily="-109" charset="0"/>
              </a:rPr>
              <a:t>The proposed control flow structure is called carry-until</a:t>
            </a:r>
          </a:p>
          <a:p>
            <a:r>
              <a:rPr lang="de-DE" smtClean="0">
                <a:latin typeface="Times New Roman" pitchFamily="-109" charset="0"/>
              </a:rPr>
              <a:t>statement.</a:t>
            </a:r>
          </a:p>
          <a:p>
            <a:endParaRPr lang="en-US" smtClean="0">
              <a:latin typeface="Times New Roman" pitchFamily="-109" charset="0"/>
            </a:endParaRPr>
          </a:p>
          <a:p>
            <a:endParaRPr lang="en-US" smtClean="0">
              <a:latin typeface="Times New Roman" pitchFamily="-109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D4438C-0F08-4FFC-881F-EA6B9F32826E}" type="slidenum">
              <a:rPr lang="de-DE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Times New Roman" pitchFamily="-109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870BD3-0F89-44C8-BCC5-5D846EB1AFC4}" type="slidenum">
              <a:rPr lang="de-DE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3A1CC-8778-4E7D-9779-3132C041F50D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3A1CC-8778-4E7D-9779-3132C041F50D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3A1CC-8778-4E7D-9779-3132C041F50D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3A1CC-8778-4E7D-9779-3132C041F50D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Assignments</a:t>
            </a:r>
            <a:r>
              <a:rPr lang="de-DE" dirty="0" smtClean="0"/>
              <a:t>:</a:t>
            </a:r>
            <a:r>
              <a:rPr lang="de-DE" baseline="0" dirty="0" smtClean="0"/>
              <a:t> Sampling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left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side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argument</a:t>
            </a:r>
            <a:endParaRPr lang="de-DE" baseline="0" dirty="0" smtClean="0"/>
          </a:p>
          <a:p>
            <a:r>
              <a:rPr lang="de-DE" baseline="0" dirty="0" err="1" smtClean="0"/>
              <a:t>Predicats</a:t>
            </a:r>
            <a:r>
              <a:rPr lang="de-DE" baseline="0" dirty="0" smtClean="0"/>
              <a:t>: </a:t>
            </a:r>
            <a:r>
              <a:rPr lang="de-DE" baseline="0" dirty="0" err="1" smtClean="0"/>
              <a:t>Each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sampling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streams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contained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expressions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3A1CC-8778-4E7D-9779-3132C041F50D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logo-favori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549275"/>
            <a:ext cx="2522537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395288" y="2713038"/>
            <a:ext cx="215900" cy="215900"/>
          </a:xfrm>
          <a:prstGeom prst="rect">
            <a:avLst/>
          </a:prstGeom>
          <a:solidFill>
            <a:srgbClr val="AEC3D7"/>
          </a:solidFill>
          <a:ln w="19050">
            <a:solidFill>
              <a:srgbClr val="33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latin typeface="Arial" charset="0"/>
              <a:cs typeface="+mn-cs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755650" y="2713038"/>
            <a:ext cx="215900" cy="215900"/>
          </a:xfrm>
          <a:prstGeom prst="rect">
            <a:avLst/>
          </a:prstGeom>
          <a:solidFill>
            <a:srgbClr val="AEC3D7"/>
          </a:solidFill>
          <a:ln w="19050">
            <a:solidFill>
              <a:srgbClr val="33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1116013" y="2713038"/>
            <a:ext cx="215900" cy="215900"/>
          </a:xfrm>
          <a:prstGeom prst="rect">
            <a:avLst/>
          </a:prstGeom>
          <a:solidFill>
            <a:srgbClr val="AEC3D7"/>
          </a:solidFill>
          <a:ln w="19050">
            <a:solidFill>
              <a:srgbClr val="33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523875"/>
            <a:ext cx="12382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5" y="1524000"/>
            <a:ext cx="19050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feld 9"/>
          <p:cNvSpPr txBox="1"/>
          <p:nvPr/>
        </p:nvSpPr>
        <p:spPr>
          <a:xfrm>
            <a:off x="1785938" y="538163"/>
            <a:ext cx="2000250" cy="90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050" dirty="0">
                <a:solidFill>
                  <a:schemeClr val="accent6"/>
                </a:solidFill>
              </a:rPr>
              <a:t>Dieses Projekt wird von der EU </a:t>
            </a:r>
            <a:r>
              <a:rPr lang="de-DE" sz="1050" dirty="0" err="1">
                <a:solidFill>
                  <a:schemeClr val="accent6"/>
                </a:solidFill>
              </a:rPr>
              <a:t>kofinanziert</a:t>
            </a:r>
            <a:r>
              <a:rPr lang="de-DE" sz="1050" dirty="0">
                <a:solidFill>
                  <a:schemeClr val="accent6"/>
                </a:solidFill>
              </a:rPr>
              <a:t>.</a:t>
            </a:r>
            <a:br>
              <a:rPr lang="de-DE" sz="1050" dirty="0">
                <a:solidFill>
                  <a:schemeClr val="accent6"/>
                </a:solidFill>
              </a:rPr>
            </a:br>
            <a:r>
              <a:rPr lang="de-DE" sz="1050" dirty="0">
                <a:solidFill>
                  <a:schemeClr val="accent6"/>
                </a:solidFill>
              </a:rPr>
              <a:t>Die Mittel stammen aus dem Europäischen Fonds für Regionale Entwicklung (EFRE)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357188" y="130175"/>
            <a:ext cx="292893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solidFill>
                  <a:schemeClr val="accent6"/>
                </a:solidFill>
              </a:rPr>
              <a:t>Investition in Ihre Zukunft</a:t>
            </a:r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>
            <a:off x="250825" y="142875"/>
            <a:ext cx="0" cy="6192838"/>
          </a:xfrm>
          <a:prstGeom prst="line">
            <a:avLst/>
          </a:prstGeom>
          <a:noFill/>
          <a:ln w="38100">
            <a:solidFill>
              <a:srgbClr val="3366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6357938" y="1285875"/>
            <a:ext cx="20002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i="1" dirty="0">
                <a:solidFill>
                  <a:schemeClr val="accent6"/>
                </a:solidFill>
              </a:rPr>
              <a:t>www.temea.org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6375" y="2500306"/>
            <a:ext cx="6981825" cy="1397000"/>
          </a:xfrm>
        </p:spPr>
        <p:txBody>
          <a:bodyPr anchor="t"/>
          <a:lstStyle>
            <a:lvl1pPr>
              <a:defRPr sz="4200">
                <a:solidFill>
                  <a:srgbClr val="DE101D"/>
                </a:solidFill>
              </a:defRPr>
            </a:lvl1pPr>
          </a:lstStyle>
          <a:p>
            <a:r>
              <a:rPr lang="en-US" noProof="0" smtClean="0"/>
              <a:t>Titelmasterformat durch Klicken bearbeiten</a:t>
            </a:r>
            <a:endParaRPr lang="en-US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4421202"/>
            <a:ext cx="6400800" cy="10795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5F5C5C"/>
                </a:solidFill>
              </a:defRPr>
            </a:lvl1pPr>
          </a:lstStyle>
          <a:p>
            <a:r>
              <a:rPr lang="en-US" noProof="0" smtClean="0"/>
              <a:t>Formatvorlage des Untertitelmasters durch Klicken bearbeiten</a:t>
            </a:r>
            <a:endParaRPr lang="en-US" noProof="0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E07BE8E3-031B-41E5-809E-8A6078DB98A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A31D6-E028-4CCB-BA26-7F89B9DD58E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2125" y="260350"/>
            <a:ext cx="2051050" cy="589438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4213" y="260350"/>
            <a:ext cx="6005512" cy="5894388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C4A5A-7D34-43CE-8CB9-B5BFA96E0C9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err="1" smtClean="0"/>
              <a:t>Titelmasterformat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 err="1" smtClean="0"/>
              <a:t>Textmasterformate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Zweite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Dritte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Vierte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Fünfte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9F5D8-9423-4D9F-9C73-B0EFCDCD080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0" dirty="0" err="1" smtClean="0"/>
              <a:t>Titelmasterformat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0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noProof="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noProof="0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73181-4EA3-4E6B-8A27-9CBEA7E4D9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err="1" smtClean="0"/>
              <a:t>Titelmasterformat</a:t>
            </a:r>
            <a:r>
              <a:rPr lang="de-DE" dirty="0" smtClean="0"/>
              <a:t>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4213" y="1628775"/>
            <a:ext cx="40274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err="1" smtClean="0"/>
              <a:t>Textmasterformate</a:t>
            </a:r>
            <a:r>
              <a:rPr lang="de-DE" dirty="0" smtClean="0"/>
              <a:t>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64100" y="1628775"/>
            <a:ext cx="40290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err="1" smtClean="0"/>
              <a:t>Textmasterformate</a:t>
            </a:r>
            <a:r>
              <a:rPr lang="de-DE" dirty="0" smtClean="0"/>
              <a:t>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1D8B-038D-40EA-B1EE-B5D18DE9C15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300AB-466B-40C2-AFD2-55B8C48CE07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Titelmasterformat durch Klicken bearbeiten</a:t>
            </a:r>
            <a:endParaRPr lang="en-US" noProof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noProof="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noProof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B58C7-20E7-4628-8E1C-C0919D1528E1}" type="slidenum">
              <a:rPr lang="en-US" noProof="0" smtClean="0"/>
              <a:pPr>
                <a:defRPr/>
              </a:pPr>
              <a:t>‹Nr.›</a:t>
            </a:fld>
            <a:endParaRPr lang="en-US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C0471-C527-404C-B106-110E340547D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E3DCD-65DB-4533-8530-AF97A4EA4DC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3977E-8D7C-4C93-AD2B-312F0B2CA1E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60350"/>
            <a:ext cx="6696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err="1" smtClean="0"/>
              <a:t>Titelmasterformat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628775"/>
            <a:ext cx="82089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Textmasterformate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 smtClean="0"/>
          </a:p>
          <a:p>
            <a:pPr lvl="1"/>
            <a:r>
              <a:rPr lang="en-US" dirty="0" err="1" smtClean="0"/>
              <a:t>Zweite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2"/>
            <a:r>
              <a:rPr lang="en-US" dirty="0" err="1" smtClean="0"/>
              <a:t>Dritte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3"/>
            <a:r>
              <a:rPr lang="en-US" noProof="0" dirty="0" err="1" smtClean="0"/>
              <a:t>Vierte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4"/>
            <a:r>
              <a:rPr lang="en-US" dirty="0" err="1" smtClean="0"/>
              <a:t>Fünfte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1188" y="6237288"/>
            <a:ext cx="21717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noProof="0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37288"/>
            <a:ext cx="346392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noProof="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59575" y="6237288"/>
            <a:ext cx="21336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E363623-A264-41EC-A187-5FF018B8A9A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250825" y="404813"/>
            <a:ext cx="0" cy="6192837"/>
          </a:xfrm>
          <a:prstGeom prst="line">
            <a:avLst/>
          </a:prstGeom>
          <a:noFill/>
          <a:ln w="38100">
            <a:solidFill>
              <a:srgbClr val="3366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pic>
        <p:nvPicPr>
          <p:cNvPr id="1032" name="Picture 12" descr="logo-favorit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451725" y="549275"/>
            <a:ext cx="14414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366713" y="423863"/>
            <a:ext cx="179387" cy="179387"/>
          </a:xfrm>
          <a:prstGeom prst="rect">
            <a:avLst/>
          </a:prstGeom>
          <a:solidFill>
            <a:srgbClr val="AEC3D7"/>
          </a:solidFill>
          <a:ln w="19050">
            <a:solidFill>
              <a:srgbClr val="33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latin typeface="Arial" charset="0"/>
              <a:cs typeface="+mn-cs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366713" y="747713"/>
            <a:ext cx="179387" cy="179387"/>
          </a:xfrm>
          <a:prstGeom prst="rect">
            <a:avLst/>
          </a:prstGeom>
          <a:solidFill>
            <a:srgbClr val="AEC3D7"/>
          </a:solidFill>
          <a:ln w="19050">
            <a:solidFill>
              <a:srgbClr val="33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latin typeface="Arial" charset="0"/>
              <a:cs typeface="+mn-cs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366713" y="1073150"/>
            <a:ext cx="179387" cy="179388"/>
          </a:xfrm>
          <a:prstGeom prst="rect">
            <a:avLst/>
          </a:prstGeom>
          <a:solidFill>
            <a:srgbClr val="AEC3D7"/>
          </a:solidFill>
          <a:ln w="19050">
            <a:solidFill>
              <a:srgbClr val="33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latin typeface="Arial" charset="0"/>
              <a:cs typeface="+mn-cs"/>
            </a:endParaRPr>
          </a:p>
        </p:txBody>
      </p:sp>
      <p:sp>
        <p:nvSpPr>
          <p:cNvPr id="12" name="Textfeld 11"/>
          <p:cNvSpPr txBox="1"/>
          <p:nvPr userDrawn="1"/>
        </p:nvSpPr>
        <p:spPr>
          <a:xfrm>
            <a:off x="7508228" y="913360"/>
            <a:ext cx="142876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200" i="1" baseline="0" dirty="0">
                <a:solidFill>
                  <a:schemeClr val="accent6"/>
                </a:solidFill>
              </a:rPr>
              <a:t>www.temea.org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33669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336699"/>
          </a:solidFill>
          <a:latin typeface="Tahoma" pitchFamily="34" charset="0"/>
          <a:cs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336699"/>
          </a:solidFill>
          <a:latin typeface="Tahoma" pitchFamily="34" charset="0"/>
          <a:cs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336699"/>
          </a:solidFill>
          <a:latin typeface="Tahoma" pitchFamily="34" charset="0"/>
          <a:cs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336699"/>
          </a:solidFill>
          <a:latin typeface="Tahoma" pitchFamily="34" charset="0"/>
          <a:cs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336699"/>
          </a:solidFill>
          <a:latin typeface="Tahoma" pitchFamily="34" charset="0"/>
          <a:cs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336699"/>
          </a:solidFill>
          <a:latin typeface="Tahoma" pitchFamily="34" charset="0"/>
          <a:cs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336699"/>
          </a:solidFill>
          <a:latin typeface="Tahoma" pitchFamily="34" charset="0"/>
          <a:cs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336699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36699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36699"/>
        </a:buClr>
        <a:buChar char="-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36699"/>
        </a:buClr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36699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36699"/>
        </a:buClr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36699"/>
        </a:buClr>
        <a:buFont typeface="Arial" charset="0"/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36699"/>
        </a:buClr>
        <a:buFont typeface="Arial" charset="0"/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36699"/>
        </a:buClr>
        <a:buFont typeface="Arial" charset="0"/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36699"/>
        </a:buClr>
        <a:buFont typeface="Arial" charset="0"/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6375" y="2500313"/>
            <a:ext cx="6981825" cy="1397000"/>
          </a:xfrm>
        </p:spPr>
        <p:txBody>
          <a:bodyPr/>
          <a:lstStyle/>
          <a:p>
            <a:r>
              <a:rPr lang="en-US" dirty="0" smtClean="0"/>
              <a:t>Concepts for Testing Continuous Behavior with TTCN-3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4849830"/>
            <a:ext cx="6400800" cy="1079500"/>
          </a:xfrm>
        </p:spPr>
        <p:txBody>
          <a:bodyPr/>
          <a:lstStyle/>
          <a:p>
            <a:r>
              <a:rPr lang="en-US" dirty="0" smtClean="0"/>
              <a:t>CTTCN-3, TTCN-3 extensions to test continuous behavior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Access </a:t>
            </a:r>
            <a:r>
              <a:rPr lang="de-DE" dirty="0" err="1" smtClean="0"/>
              <a:t>to</a:t>
            </a:r>
            <a:r>
              <a:rPr lang="de-DE" dirty="0" smtClean="0"/>
              <a:t> Stream Values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3" y="1628775"/>
            <a:ext cx="8208962" cy="1585911"/>
          </a:xfrm>
        </p:spPr>
        <p:txBody>
          <a:bodyPr/>
          <a:lstStyle/>
          <a:p>
            <a:r>
              <a:rPr lang="en-US" dirty="0" smtClean="0"/>
              <a:t>Stream access methods that yield </a:t>
            </a:r>
          </a:p>
          <a:p>
            <a:pPr lvl="1"/>
            <a:r>
              <a:rPr lang="en-US" dirty="0" smtClean="0"/>
              <a:t>actual value, previous value, and </a:t>
            </a:r>
          </a:p>
          <a:p>
            <a:pPr lvl="1"/>
            <a:r>
              <a:rPr lang="en-US" dirty="0" smtClean="0"/>
              <a:t>duration of last sampling period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428596" y="4286256"/>
            <a:ext cx="8143875" cy="21120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360000" tIns="360000" rIns="360000" bIns="360000">
            <a:spAutoFit/>
          </a:bodyPr>
          <a:lstStyle/>
          <a:p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inPort.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value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	 //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yields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actual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stream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value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inPort.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prev.value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	 //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yields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last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stream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value</a:t>
            </a:r>
            <a:endParaRPr lang="de-DE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inPort.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prev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(x)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;	 //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yields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stream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value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x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samples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			 //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ago</a:t>
            </a:r>
            <a:endParaRPr lang="de-DE" dirty="0" smtClean="0">
              <a:latin typeface="Courier New" pitchFamily="49" charset="0"/>
              <a:cs typeface="Courier New" pitchFamily="49" charset="0"/>
            </a:endParaRPr>
          </a:p>
          <a:p>
            <a:endParaRPr lang="de-DE" dirty="0" smtClean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1000100" y="3726894"/>
            <a:ext cx="7358114" cy="214314"/>
            <a:chOff x="1000100" y="3143248"/>
            <a:chExt cx="7358114" cy="214314"/>
          </a:xfrm>
        </p:grpSpPr>
        <p:cxnSp>
          <p:nvCxnSpPr>
            <p:cNvPr id="7" name="Gerade Verbindung 6"/>
            <p:cNvCxnSpPr/>
            <p:nvPr/>
          </p:nvCxnSpPr>
          <p:spPr>
            <a:xfrm>
              <a:off x="1000100" y="3286124"/>
              <a:ext cx="735811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 Verbindung 7"/>
            <p:cNvCxnSpPr/>
            <p:nvPr/>
          </p:nvCxnSpPr>
          <p:spPr>
            <a:xfrm rot="5400000" flipH="1" flipV="1">
              <a:off x="893737" y="3249611"/>
              <a:ext cx="21431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 Verbindung 8"/>
            <p:cNvCxnSpPr/>
            <p:nvPr/>
          </p:nvCxnSpPr>
          <p:spPr>
            <a:xfrm rot="5400000" flipH="1" flipV="1">
              <a:off x="2035157" y="3249611"/>
              <a:ext cx="21431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9"/>
            <p:cNvCxnSpPr/>
            <p:nvPr/>
          </p:nvCxnSpPr>
          <p:spPr>
            <a:xfrm rot="5400000" flipH="1" flipV="1">
              <a:off x="3392479" y="3249611"/>
              <a:ext cx="21431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 Verbindung 10"/>
            <p:cNvCxnSpPr/>
            <p:nvPr/>
          </p:nvCxnSpPr>
          <p:spPr>
            <a:xfrm rot="5400000" flipH="1" flipV="1">
              <a:off x="5678495" y="3249611"/>
              <a:ext cx="214314" cy="1588"/>
            </a:xfrm>
            <a:prstGeom prst="line">
              <a:avLst/>
            </a:prstGeom>
            <a:ln w="635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11"/>
            <p:cNvCxnSpPr/>
            <p:nvPr/>
          </p:nvCxnSpPr>
          <p:spPr>
            <a:xfrm rot="5400000" flipH="1" flipV="1">
              <a:off x="6964379" y="3249611"/>
              <a:ext cx="214314" cy="1588"/>
            </a:xfrm>
            <a:prstGeom prst="line">
              <a:avLst/>
            </a:prstGeom>
            <a:ln w="635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/>
          </p:nvCxnSpPr>
          <p:spPr>
            <a:xfrm rot="5400000" flipH="1" flipV="1">
              <a:off x="7393007" y="3249611"/>
              <a:ext cx="214314" cy="1588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feld 13"/>
          <p:cNvSpPr txBox="1"/>
          <p:nvPr/>
        </p:nvSpPr>
        <p:spPr>
          <a:xfrm>
            <a:off x="777379" y="3369704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0.0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1928794" y="3369704"/>
            <a:ext cx="506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4.0</a:t>
            </a:r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3143240" y="3369704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10.0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5429256" y="3369704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20.0</a:t>
            </a:r>
            <a:endParaRPr lang="de-DE" dirty="0"/>
          </a:p>
        </p:txBody>
      </p:sp>
      <p:sp>
        <p:nvSpPr>
          <p:cNvPr id="18" name="Textfeld 17"/>
          <p:cNvSpPr txBox="1"/>
          <p:nvPr/>
        </p:nvSpPr>
        <p:spPr>
          <a:xfrm>
            <a:off x="6715140" y="3357562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25.0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7358082" y="3359150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time</a:t>
            </a:r>
            <a:endParaRPr lang="de-DE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Time </a:t>
            </a:r>
            <a:r>
              <a:rPr lang="de-DE" dirty="0" err="1" smtClean="0"/>
              <a:t>Based</a:t>
            </a:r>
            <a:r>
              <a:rPr lang="de-DE" dirty="0" smtClean="0"/>
              <a:t> Access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3" y="1628775"/>
            <a:ext cx="8208962" cy="1300159"/>
          </a:xfrm>
        </p:spPr>
        <p:txBody>
          <a:bodyPr/>
          <a:lstStyle/>
          <a:p>
            <a:r>
              <a:rPr lang="en-US" dirty="0" smtClean="0"/>
              <a:t>Stream value at a certain time point</a:t>
            </a:r>
          </a:p>
          <a:p>
            <a:r>
              <a:rPr lang="en-US" dirty="0" smtClean="0"/>
              <a:t>Distance to last valid measure before time point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428596" y="4040371"/>
            <a:ext cx="7786742" cy="23890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360000" tIns="360000" rIns="360000" bIns="360000">
            <a:spAutoFit/>
          </a:bodyPr>
          <a:lstStyle/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inPort.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at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(0.0).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value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;//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yields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initial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stream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value</a:t>
            </a:r>
            <a:endParaRPr lang="de-DE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inPort.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at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(4.0).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value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dist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between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last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measure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and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start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of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testcase</a:t>
            </a:r>
            <a:endParaRPr lang="de-DE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inPort.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at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(12.0).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value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;   </a:t>
            </a:r>
          </a:p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yields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stream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value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at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10.0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de-DE" b="1" dirty="0" smtClean="0">
                <a:latin typeface="Courier New" pitchFamily="49" charset="0"/>
                <a:cs typeface="Courier New" pitchFamily="49" charset="0"/>
              </a:rPr>
            </a:br>
            <a:endParaRPr lang="de-DE" dirty="0" smtClean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2" name="Gruppieren 21"/>
          <p:cNvGrpSpPr/>
          <p:nvPr/>
        </p:nvGrpSpPr>
        <p:grpSpPr>
          <a:xfrm>
            <a:off x="1000100" y="3143248"/>
            <a:ext cx="7358114" cy="214314"/>
            <a:chOff x="1000100" y="3143248"/>
            <a:chExt cx="7358114" cy="214314"/>
          </a:xfrm>
        </p:grpSpPr>
        <p:cxnSp>
          <p:nvCxnSpPr>
            <p:cNvPr id="7" name="Gerade Verbindung 6"/>
            <p:cNvCxnSpPr/>
            <p:nvPr/>
          </p:nvCxnSpPr>
          <p:spPr>
            <a:xfrm>
              <a:off x="1000100" y="3286124"/>
              <a:ext cx="735811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 Verbindung 8"/>
            <p:cNvCxnSpPr/>
            <p:nvPr/>
          </p:nvCxnSpPr>
          <p:spPr>
            <a:xfrm rot="5400000" flipH="1" flipV="1">
              <a:off x="893737" y="3249611"/>
              <a:ext cx="214314" cy="1588"/>
            </a:xfrm>
            <a:prstGeom prst="line">
              <a:avLst/>
            </a:prstGeom>
            <a:ln w="635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9"/>
            <p:cNvCxnSpPr/>
            <p:nvPr/>
          </p:nvCxnSpPr>
          <p:spPr>
            <a:xfrm rot="5400000" flipH="1" flipV="1">
              <a:off x="2035157" y="3249611"/>
              <a:ext cx="21431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 Verbindung 10"/>
            <p:cNvCxnSpPr/>
            <p:nvPr/>
          </p:nvCxnSpPr>
          <p:spPr>
            <a:xfrm rot="5400000" flipH="1" flipV="1">
              <a:off x="3392479" y="3249611"/>
              <a:ext cx="214314" cy="1588"/>
            </a:xfrm>
            <a:prstGeom prst="line">
              <a:avLst/>
            </a:prstGeom>
            <a:ln w="635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11"/>
            <p:cNvCxnSpPr/>
            <p:nvPr/>
          </p:nvCxnSpPr>
          <p:spPr>
            <a:xfrm rot="5400000" flipH="1" flipV="1">
              <a:off x="5678495" y="3249611"/>
              <a:ext cx="21431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/>
          </p:nvCxnSpPr>
          <p:spPr>
            <a:xfrm rot="5400000" flipH="1" flipV="1">
              <a:off x="6964379" y="3249611"/>
              <a:ext cx="21431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/>
          </p:nvCxnSpPr>
          <p:spPr>
            <a:xfrm rot="5400000" flipH="1" flipV="1">
              <a:off x="7393007" y="3249611"/>
              <a:ext cx="214314" cy="1588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feld 22"/>
          <p:cNvSpPr txBox="1"/>
          <p:nvPr/>
        </p:nvSpPr>
        <p:spPr>
          <a:xfrm>
            <a:off x="777379" y="2786058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0.0</a:t>
            </a:r>
            <a:endParaRPr lang="de-DE" dirty="0"/>
          </a:p>
        </p:txBody>
      </p:sp>
      <p:sp>
        <p:nvSpPr>
          <p:cNvPr id="24" name="Textfeld 23"/>
          <p:cNvSpPr txBox="1"/>
          <p:nvPr/>
        </p:nvSpPr>
        <p:spPr>
          <a:xfrm>
            <a:off x="1928794" y="2786058"/>
            <a:ext cx="506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4.0</a:t>
            </a:r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3143240" y="2786058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10.0</a:t>
            </a:r>
            <a:endParaRPr lang="de-DE" dirty="0"/>
          </a:p>
        </p:txBody>
      </p:sp>
      <p:sp>
        <p:nvSpPr>
          <p:cNvPr id="26" name="Textfeld 25"/>
          <p:cNvSpPr txBox="1"/>
          <p:nvPr/>
        </p:nvSpPr>
        <p:spPr>
          <a:xfrm>
            <a:off x="5429256" y="2786058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20.0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6715140" y="2773916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25.0</a:t>
            </a:r>
            <a:endParaRPr lang="de-DE" dirty="0"/>
          </a:p>
        </p:txBody>
      </p:sp>
      <p:cxnSp>
        <p:nvCxnSpPr>
          <p:cNvPr id="29" name="Gerade Verbindung 28"/>
          <p:cNvCxnSpPr/>
          <p:nvPr/>
        </p:nvCxnSpPr>
        <p:spPr>
          <a:xfrm>
            <a:off x="1000100" y="3498850"/>
            <a:ext cx="6072230" cy="1588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>
            <a:off x="3500430" y="3643314"/>
            <a:ext cx="3571900" cy="1588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7358082" y="2786058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time</a:t>
            </a:r>
            <a:endParaRPr lang="de-DE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Timestamp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delta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3" y="1628775"/>
            <a:ext cx="8208962" cy="1300159"/>
          </a:xfrm>
        </p:spPr>
        <p:txBody>
          <a:bodyPr/>
          <a:lstStyle/>
          <a:p>
            <a:r>
              <a:rPr lang="en-US" dirty="0" smtClean="0"/>
              <a:t>Stream value at a certain time point</a:t>
            </a:r>
          </a:p>
          <a:p>
            <a:r>
              <a:rPr lang="en-US" dirty="0" smtClean="0"/>
              <a:t>Distance to last valid measure before time point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428596" y="4000504"/>
            <a:ext cx="7786742" cy="29430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360000" tIns="360000" rIns="360000" bIns="360000">
            <a:spAutoFit/>
          </a:bodyPr>
          <a:lstStyle/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inPort.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at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(5.0).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delta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yields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the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initial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stream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value</a:t>
            </a:r>
            <a:endParaRPr lang="de-DE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inPort.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prev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delta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dist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between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last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measure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and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start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of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testcase</a:t>
            </a:r>
            <a:endParaRPr lang="de-DE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inPort.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at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(12.0).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value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;   </a:t>
            </a:r>
          </a:p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yields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stream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value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at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10.0</a:t>
            </a:r>
          </a:p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inPort.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at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(12.0).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timestamp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;   </a:t>
            </a:r>
          </a:p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yields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10.0</a:t>
            </a:r>
          </a:p>
        </p:txBody>
      </p:sp>
      <p:grpSp>
        <p:nvGrpSpPr>
          <p:cNvPr id="6" name="Gruppieren 21"/>
          <p:cNvGrpSpPr/>
          <p:nvPr/>
        </p:nvGrpSpPr>
        <p:grpSpPr>
          <a:xfrm>
            <a:off x="1000100" y="3143248"/>
            <a:ext cx="7358114" cy="214314"/>
            <a:chOff x="1000100" y="3143248"/>
            <a:chExt cx="7358114" cy="214314"/>
          </a:xfrm>
        </p:grpSpPr>
        <p:cxnSp>
          <p:nvCxnSpPr>
            <p:cNvPr id="7" name="Gerade Verbindung 6"/>
            <p:cNvCxnSpPr/>
            <p:nvPr/>
          </p:nvCxnSpPr>
          <p:spPr>
            <a:xfrm>
              <a:off x="1000100" y="3286124"/>
              <a:ext cx="735811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 Verbindung 8"/>
            <p:cNvCxnSpPr/>
            <p:nvPr/>
          </p:nvCxnSpPr>
          <p:spPr>
            <a:xfrm rot="5400000" flipH="1" flipV="1">
              <a:off x="893737" y="3249611"/>
              <a:ext cx="214314" cy="1588"/>
            </a:xfrm>
            <a:prstGeom prst="line">
              <a:avLst/>
            </a:prstGeom>
            <a:ln w="635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9"/>
            <p:cNvCxnSpPr/>
            <p:nvPr/>
          </p:nvCxnSpPr>
          <p:spPr>
            <a:xfrm rot="5400000" flipH="1" flipV="1">
              <a:off x="2035157" y="3249611"/>
              <a:ext cx="21431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 Verbindung 10"/>
            <p:cNvCxnSpPr/>
            <p:nvPr/>
          </p:nvCxnSpPr>
          <p:spPr>
            <a:xfrm rot="5400000" flipH="1" flipV="1">
              <a:off x="3392479" y="3249611"/>
              <a:ext cx="214314" cy="1588"/>
            </a:xfrm>
            <a:prstGeom prst="line">
              <a:avLst/>
            </a:prstGeom>
            <a:ln w="635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11"/>
            <p:cNvCxnSpPr/>
            <p:nvPr/>
          </p:nvCxnSpPr>
          <p:spPr>
            <a:xfrm rot="5400000" flipH="1" flipV="1">
              <a:off x="5678495" y="3249611"/>
              <a:ext cx="21431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/>
          </p:nvCxnSpPr>
          <p:spPr>
            <a:xfrm rot="5400000" flipH="1" flipV="1">
              <a:off x="6964379" y="3249611"/>
              <a:ext cx="21431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/>
          </p:nvCxnSpPr>
          <p:spPr>
            <a:xfrm rot="5400000" flipH="1" flipV="1">
              <a:off x="7393007" y="3249611"/>
              <a:ext cx="214314" cy="1588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feld 22"/>
          <p:cNvSpPr txBox="1"/>
          <p:nvPr/>
        </p:nvSpPr>
        <p:spPr>
          <a:xfrm>
            <a:off x="777379" y="2786058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0.0</a:t>
            </a:r>
            <a:endParaRPr lang="de-DE" dirty="0"/>
          </a:p>
        </p:txBody>
      </p:sp>
      <p:sp>
        <p:nvSpPr>
          <p:cNvPr id="24" name="Textfeld 23"/>
          <p:cNvSpPr txBox="1"/>
          <p:nvPr/>
        </p:nvSpPr>
        <p:spPr>
          <a:xfrm>
            <a:off x="1928794" y="2786058"/>
            <a:ext cx="506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4.0</a:t>
            </a:r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3143240" y="2786058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10.0</a:t>
            </a:r>
            <a:endParaRPr lang="de-DE" dirty="0"/>
          </a:p>
        </p:txBody>
      </p:sp>
      <p:sp>
        <p:nvSpPr>
          <p:cNvPr id="26" name="Textfeld 25"/>
          <p:cNvSpPr txBox="1"/>
          <p:nvPr/>
        </p:nvSpPr>
        <p:spPr>
          <a:xfrm>
            <a:off x="5429256" y="2786058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20.0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6715140" y="2773916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25.0</a:t>
            </a:r>
            <a:endParaRPr lang="de-DE" dirty="0"/>
          </a:p>
        </p:txBody>
      </p:sp>
      <p:cxnSp>
        <p:nvCxnSpPr>
          <p:cNvPr id="29" name="Gerade Verbindung 28"/>
          <p:cNvCxnSpPr/>
          <p:nvPr/>
        </p:nvCxnSpPr>
        <p:spPr>
          <a:xfrm>
            <a:off x="1000100" y="3498850"/>
            <a:ext cx="6072230" cy="1588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>
            <a:off x="3500430" y="3643314"/>
            <a:ext cx="3571900" cy="1588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7358082" y="2786058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time</a:t>
            </a:r>
            <a:endParaRPr lang="de-DE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Definition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Assertions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3" y="1628775"/>
            <a:ext cx="8208962" cy="1300159"/>
          </a:xfrm>
        </p:spPr>
        <p:txBody>
          <a:bodyPr/>
          <a:lstStyle/>
          <a:p>
            <a:r>
              <a:rPr lang="en-US" dirty="0" smtClean="0"/>
              <a:t>Automatically set the fail verdict when hurt.</a:t>
            </a:r>
          </a:p>
          <a:p>
            <a:r>
              <a:rPr lang="en-US" dirty="0" smtClean="0"/>
              <a:t>Applicable to any kind of </a:t>
            </a:r>
            <a:r>
              <a:rPr lang="en-US" dirty="0" err="1" smtClean="0"/>
              <a:t>boolean</a:t>
            </a:r>
            <a:r>
              <a:rPr lang="en-US" dirty="0" smtClean="0"/>
              <a:t> expression 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428596" y="3000372"/>
            <a:ext cx="7786742" cy="15580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360000" tIns="360000" rIns="360000" bIns="360000">
            <a:spAutoFit/>
          </a:bodyPr>
          <a:lstStyle/>
          <a:p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assert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some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expression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de-DE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assert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expression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expression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, …);</a:t>
            </a:r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935038" y="4857760"/>
            <a:ext cx="8208962" cy="1300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 sz="2800" kern="0" dirty="0" smtClean="0">
                <a:latin typeface="+mn-lt"/>
                <a:cs typeface="+mn-cs"/>
              </a:rPr>
              <a:t>Shortcut for: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SzTx/>
              <a:tabLst/>
              <a:defRPr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SzTx/>
              <a:tabLst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expression)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setverdict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fail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of Continuous Behavior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3" y="1628775"/>
            <a:ext cx="8208962" cy="4300555"/>
          </a:xfrm>
        </p:spPr>
        <p:txBody>
          <a:bodyPr/>
          <a:lstStyle/>
          <a:p>
            <a:r>
              <a:rPr lang="en-US" dirty="0" smtClean="0"/>
              <a:t>… by defining the modes of a test system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Simple semantics: </a:t>
            </a:r>
          </a:p>
          <a:p>
            <a:pPr lvl="1"/>
            <a:r>
              <a:rPr lang="en-US" dirty="0" smtClean="0"/>
              <a:t>Repeat the content specification respecting the sampling of content elements</a:t>
            </a:r>
          </a:p>
          <a:p>
            <a:pPr lvl="1"/>
            <a:r>
              <a:rPr lang="en-US" dirty="0" smtClean="0"/>
              <a:t>Sampling of content </a:t>
            </a:r>
            <a:r>
              <a:rPr lang="en-US" dirty="0" err="1" smtClean="0"/>
              <a:t>elemetns</a:t>
            </a:r>
            <a:r>
              <a:rPr lang="en-US" dirty="0" smtClean="0"/>
              <a:t> is transitively defined by the sampling of the individual streams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428596" y="2236915"/>
            <a:ext cx="7786742" cy="183502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360000" tIns="360000" rIns="360000" bIns="360000">
            <a:spAutoFit/>
          </a:bodyPr>
          <a:lstStyle/>
          <a:p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cont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outPort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:=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inPort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*2.0;</a:t>
            </a:r>
          </a:p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assert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inPort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&gt;0);</a:t>
            </a:r>
          </a:p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Mode Specification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kind of modes:</a:t>
            </a:r>
          </a:p>
          <a:p>
            <a:pPr lvl="1"/>
            <a:r>
              <a:rPr lang="en-US" dirty="0" smtClean="0"/>
              <a:t>atomic modes: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cont, final</a:t>
            </a:r>
          </a:p>
          <a:p>
            <a:pPr lvl="1"/>
            <a:r>
              <a:rPr lang="en-US" dirty="0" smtClean="0"/>
              <a:t>structured modes: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par,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seq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Optional definition of:</a:t>
            </a:r>
          </a:p>
          <a:p>
            <a:pPr lvl="1"/>
            <a:r>
              <a:rPr lang="en-US" dirty="0" smtClean="0"/>
              <a:t>mode invariants</a:t>
            </a:r>
          </a:p>
          <a:p>
            <a:pPr lvl="1"/>
            <a:r>
              <a:rPr lang="en-US" dirty="0" smtClean="0"/>
              <a:t>alternative branching and transitions to other modes</a:t>
            </a:r>
          </a:p>
          <a:p>
            <a:r>
              <a:rPr lang="en-US" dirty="0" smtClean="0"/>
              <a:t>Features for mode reuse and mode extension</a:t>
            </a:r>
          </a:p>
          <a:p>
            <a:r>
              <a:rPr lang="en-US" dirty="0" smtClean="0"/>
              <a:t>Explicit access to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US" dirty="0" smtClean="0"/>
              <a:t> of mode </a:t>
            </a:r>
            <a:r>
              <a:rPr lang="en-US" dirty="0" smtClean="0"/>
              <a:t>execution (similar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time </a:t>
            </a:r>
            <a:r>
              <a:rPr lang="en-US" dirty="0" smtClean="0"/>
              <a:t>but local to mode)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 of Invariants and Transitions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500091" y="1500188"/>
            <a:ext cx="8143875" cy="46050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360000" tIns="360000" rIns="360000" bIns="360000">
            <a:spAutoFit/>
          </a:bodyPr>
          <a:lstStyle/>
          <a:p>
            <a:pPr>
              <a:defRPr/>
            </a:pPr>
            <a:r>
              <a:rPr lang="de-DE" b="1" dirty="0" err="1" smtClean="0">
                <a:latin typeface="Courier New" pitchFamily="49" charset="0"/>
              </a:rPr>
              <a:t>label</a:t>
            </a:r>
            <a:r>
              <a:rPr lang="de-DE" b="1" dirty="0" smtClean="0">
                <a:latin typeface="Courier New" pitchFamily="49" charset="0"/>
              </a:rPr>
              <a:t> </a:t>
            </a:r>
            <a:r>
              <a:rPr lang="de-DE" dirty="0" smtClean="0">
                <a:latin typeface="Courier New" pitchFamily="49" charset="0"/>
              </a:rPr>
              <a:t>l1</a:t>
            </a:r>
            <a:r>
              <a:rPr lang="de-DE" b="1" dirty="0" smtClean="0">
                <a:latin typeface="Courier New" pitchFamily="49" charset="0"/>
              </a:rPr>
              <a:t>;</a:t>
            </a:r>
          </a:p>
          <a:p>
            <a:pPr>
              <a:defRPr/>
            </a:pPr>
            <a:r>
              <a:rPr lang="de-DE" b="1" dirty="0" err="1" smtClean="0">
                <a:latin typeface="Courier New" pitchFamily="49" charset="0"/>
              </a:rPr>
              <a:t>cont</a:t>
            </a:r>
            <a:r>
              <a:rPr lang="de-DE" dirty="0" smtClean="0">
                <a:latin typeface="Courier New" pitchFamily="49" charset="0"/>
              </a:rPr>
              <a:t>{</a:t>
            </a:r>
            <a:endParaRPr lang="de-DE" dirty="0">
              <a:latin typeface="Courier New" pitchFamily="49" charset="0"/>
            </a:endParaRPr>
          </a:p>
          <a:p>
            <a:pPr>
              <a:defRPr/>
            </a:pPr>
            <a:r>
              <a:rPr lang="de-DE" dirty="0">
                <a:latin typeface="Courier New" pitchFamily="49" charset="0"/>
              </a:rPr>
              <a:t>	</a:t>
            </a:r>
            <a:r>
              <a:rPr lang="de-DE" dirty="0" err="1" smtClean="0">
                <a:latin typeface="Courier New" pitchFamily="49" charset="0"/>
              </a:rPr>
              <a:t>outPort</a:t>
            </a:r>
            <a:r>
              <a:rPr lang="de-DE" dirty="0" smtClean="0">
                <a:latin typeface="Courier New" pitchFamily="49" charset="0"/>
              </a:rPr>
              <a:t>:=</a:t>
            </a:r>
            <a:r>
              <a:rPr lang="de-DE" dirty="0">
                <a:latin typeface="Courier New" pitchFamily="49" charset="0"/>
              </a:rPr>
              <a:t>4;		    		// </a:t>
            </a:r>
            <a:r>
              <a:rPr lang="de-DE" dirty="0" err="1">
                <a:latin typeface="Courier New" pitchFamily="49" charset="0"/>
              </a:rPr>
              <a:t>cont</a:t>
            </a:r>
            <a:r>
              <a:rPr lang="de-DE" dirty="0">
                <a:latin typeface="Courier New" pitchFamily="49" charset="0"/>
              </a:rPr>
              <a:t> </a:t>
            </a:r>
            <a:r>
              <a:rPr lang="de-DE" dirty="0" err="1">
                <a:latin typeface="Courier New" pitchFamily="49" charset="0"/>
              </a:rPr>
              <a:t>only</a:t>
            </a:r>
            <a:endParaRPr lang="de-DE" dirty="0">
              <a:latin typeface="Courier New" pitchFamily="49" charset="0"/>
            </a:endParaRPr>
          </a:p>
          <a:p>
            <a:pPr>
              <a:defRPr/>
            </a:pPr>
            <a:r>
              <a:rPr lang="de-DE" dirty="0">
                <a:latin typeface="Courier New" pitchFamily="49" charset="0"/>
              </a:rPr>
              <a:t>	</a:t>
            </a:r>
            <a:r>
              <a:rPr lang="de-DE" b="1" dirty="0" err="1" smtClean="0">
                <a:latin typeface="Courier New" pitchFamily="49" charset="0"/>
              </a:rPr>
              <a:t>assert</a:t>
            </a:r>
            <a:r>
              <a:rPr lang="de-DE" dirty="0" smtClean="0">
                <a:latin typeface="Courier New" pitchFamily="49" charset="0"/>
              </a:rPr>
              <a:t>(</a:t>
            </a:r>
            <a:r>
              <a:rPr lang="de-DE" dirty="0" err="1" smtClean="0">
                <a:latin typeface="Courier New" pitchFamily="49" charset="0"/>
              </a:rPr>
              <a:t>inPort.</a:t>
            </a:r>
            <a:r>
              <a:rPr lang="de-DE" b="1" dirty="0" err="1" smtClean="0">
                <a:latin typeface="Courier New" pitchFamily="49" charset="0"/>
              </a:rPr>
              <a:t>prev</a:t>
            </a:r>
            <a:r>
              <a:rPr lang="de-DE" dirty="0" smtClean="0">
                <a:latin typeface="Courier New" pitchFamily="49" charset="0"/>
              </a:rPr>
              <a:t>&gt;5.0);     </a:t>
            </a:r>
            <a:r>
              <a:rPr lang="de-DE" dirty="0">
                <a:latin typeface="Courier New" pitchFamily="49" charset="0"/>
              </a:rPr>
              <a:t>	</a:t>
            </a:r>
            <a:r>
              <a:rPr lang="de-DE" dirty="0" smtClean="0">
                <a:latin typeface="Courier New" pitchFamily="49" charset="0"/>
              </a:rPr>
              <a:t>// </a:t>
            </a:r>
            <a:r>
              <a:rPr lang="de-DE" dirty="0" err="1" smtClean="0">
                <a:latin typeface="Courier New" pitchFamily="49" charset="0"/>
              </a:rPr>
              <a:t>cont</a:t>
            </a:r>
            <a:r>
              <a:rPr lang="de-DE" dirty="0" smtClean="0">
                <a:latin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</a:rPr>
              <a:t>only</a:t>
            </a:r>
            <a:endParaRPr lang="de-DE" dirty="0">
              <a:latin typeface="Courier New" pitchFamily="49" charset="0"/>
            </a:endParaRPr>
          </a:p>
          <a:p>
            <a:pPr>
              <a:defRPr/>
            </a:pPr>
            <a:r>
              <a:rPr lang="de-DE" dirty="0" smtClean="0">
                <a:latin typeface="Courier New" pitchFamily="49" charset="0"/>
              </a:rPr>
              <a:t>}</a:t>
            </a:r>
            <a:endParaRPr lang="de-DE" dirty="0">
              <a:latin typeface="Courier New" pitchFamily="49" charset="0"/>
            </a:endParaRPr>
          </a:p>
          <a:p>
            <a:pPr>
              <a:defRPr/>
            </a:pPr>
            <a:r>
              <a:rPr lang="de-DE" b="1" dirty="0" err="1">
                <a:latin typeface="Courier New" pitchFamily="49" charset="0"/>
              </a:rPr>
              <a:t>inv</a:t>
            </a:r>
            <a:r>
              <a:rPr lang="de-DE" dirty="0">
                <a:latin typeface="Courier New" pitchFamily="49" charset="0"/>
              </a:rPr>
              <a:t>{</a:t>
            </a:r>
          </a:p>
          <a:p>
            <a:pPr>
              <a:defRPr/>
            </a:pPr>
            <a:r>
              <a:rPr lang="de-DE" dirty="0">
                <a:latin typeface="Courier New" pitchFamily="49" charset="0"/>
              </a:rPr>
              <a:t>	a&gt;3;</a:t>
            </a:r>
          </a:p>
          <a:p>
            <a:pPr>
              <a:defRPr/>
            </a:pPr>
            <a:r>
              <a:rPr lang="de-DE" dirty="0">
                <a:latin typeface="Courier New" pitchFamily="49" charset="0"/>
              </a:rPr>
              <a:t>	x&lt;4+y;</a:t>
            </a:r>
          </a:p>
          <a:p>
            <a:pPr>
              <a:defRPr/>
            </a:pPr>
            <a:r>
              <a:rPr lang="de-DE" dirty="0">
                <a:latin typeface="Courier New" pitchFamily="49" charset="0"/>
              </a:rPr>
              <a:t>}</a:t>
            </a:r>
          </a:p>
          <a:p>
            <a:pPr>
              <a:defRPr/>
            </a:pPr>
            <a:r>
              <a:rPr lang="de-DE" b="1" dirty="0" err="1">
                <a:latin typeface="Courier New" pitchFamily="49" charset="0"/>
              </a:rPr>
              <a:t>until</a:t>
            </a:r>
            <a:r>
              <a:rPr lang="de-DE" dirty="0">
                <a:latin typeface="Courier New" pitchFamily="49" charset="0"/>
              </a:rPr>
              <a:t>{</a:t>
            </a:r>
          </a:p>
          <a:p>
            <a:pPr>
              <a:defRPr/>
            </a:pPr>
            <a:r>
              <a:rPr lang="de-DE" dirty="0">
                <a:latin typeface="Courier New" pitchFamily="49" charset="0"/>
              </a:rPr>
              <a:t>[a&gt;3] </a:t>
            </a:r>
            <a:r>
              <a:rPr lang="de-DE" dirty="0" err="1">
                <a:latin typeface="Courier New" pitchFamily="49" charset="0"/>
              </a:rPr>
              <a:t>p.</a:t>
            </a:r>
            <a:r>
              <a:rPr lang="de-DE" b="1" dirty="0" err="1">
                <a:latin typeface="Courier New" pitchFamily="49" charset="0"/>
              </a:rPr>
              <a:t>receive</a:t>
            </a:r>
            <a:r>
              <a:rPr lang="de-DE" dirty="0">
                <a:latin typeface="Courier New" pitchFamily="49" charset="0"/>
              </a:rPr>
              <a:t>(m){do </a:t>
            </a:r>
            <a:r>
              <a:rPr lang="de-DE" dirty="0" err="1">
                <a:latin typeface="Courier New" pitchFamily="49" charset="0"/>
              </a:rPr>
              <a:t>something</a:t>
            </a:r>
            <a:r>
              <a:rPr lang="de-DE" dirty="0">
                <a:latin typeface="Courier New" pitchFamily="49" charset="0"/>
              </a:rPr>
              <a:t>} </a:t>
            </a:r>
            <a:r>
              <a:rPr lang="de-DE" b="1" dirty="0" err="1">
                <a:latin typeface="Courier New" pitchFamily="49" charset="0"/>
              </a:rPr>
              <a:t>goto</a:t>
            </a:r>
            <a:r>
              <a:rPr lang="de-DE" dirty="0">
                <a:latin typeface="Courier New" pitchFamily="49" charset="0"/>
              </a:rPr>
              <a:t> </a:t>
            </a:r>
            <a:r>
              <a:rPr lang="de-DE" dirty="0" smtClean="0">
                <a:latin typeface="Courier New" pitchFamily="49" charset="0"/>
              </a:rPr>
              <a:t>l1;</a:t>
            </a:r>
            <a:endParaRPr lang="de-DE" dirty="0">
              <a:latin typeface="Courier New" pitchFamily="49" charset="0"/>
            </a:endParaRPr>
          </a:p>
          <a:p>
            <a:pPr>
              <a:defRPr/>
            </a:pPr>
            <a:r>
              <a:rPr lang="de-DE" dirty="0">
                <a:latin typeface="Courier New" pitchFamily="49" charset="0"/>
              </a:rPr>
              <a:t>[</a:t>
            </a:r>
            <a:r>
              <a:rPr lang="de-DE" b="1" dirty="0">
                <a:latin typeface="Courier New" pitchFamily="49" charset="0"/>
              </a:rPr>
              <a:t>not </a:t>
            </a:r>
            <a:r>
              <a:rPr lang="de-DE" b="1" dirty="0" err="1">
                <a:latin typeface="Courier New" pitchFamily="49" charset="0"/>
              </a:rPr>
              <a:t>inv</a:t>
            </a:r>
            <a:r>
              <a:rPr lang="de-DE" dirty="0">
                <a:latin typeface="Courier New" pitchFamily="49" charset="0"/>
              </a:rPr>
              <a:t>] </a:t>
            </a:r>
            <a:r>
              <a:rPr lang="de-DE" dirty="0" err="1">
                <a:latin typeface="Courier New" pitchFamily="49" charset="0"/>
              </a:rPr>
              <a:t>p.</a:t>
            </a:r>
            <a:r>
              <a:rPr lang="de-DE" b="1" dirty="0" err="1">
                <a:latin typeface="Courier New" pitchFamily="49" charset="0"/>
              </a:rPr>
              <a:t>receive</a:t>
            </a:r>
            <a:r>
              <a:rPr lang="de-DE" dirty="0">
                <a:latin typeface="Courier New" pitchFamily="49" charset="0"/>
              </a:rPr>
              <a:t>(m){do </a:t>
            </a:r>
            <a:r>
              <a:rPr lang="de-DE" dirty="0" err="1">
                <a:latin typeface="Courier New" pitchFamily="49" charset="0"/>
              </a:rPr>
              <a:t>something</a:t>
            </a:r>
            <a:r>
              <a:rPr lang="de-DE" dirty="0">
                <a:latin typeface="Courier New" pitchFamily="49" charset="0"/>
              </a:rPr>
              <a:t> </a:t>
            </a:r>
            <a:r>
              <a:rPr lang="de-DE" dirty="0" err="1">
                <a:latin typeface="Courier New" pitchFamily="49" charset="0"/>
              </a:rPr>
              <a:t>else</a:t>
            </a:r>
            <a:r>
              <a:rPr lang="de-DE" dirty="0" smtClean="0">
                <a:latin typeface="Courier New" pitchFamily="49" charset="0"/>
              </a:rPr>
              <a:t>};</a:t>
            </a:r>
            <a:endParaRPr lang="de-DE" dirty="0">
              <a:latin typeface="Courier New" pitchFamily="49" charset="0"/>
            </a:endParaRPr>
          </a:p>
          <a:p>
            <a:pPr>
              <a:defRPr/>
            </a:pPr>
            <a:r>
              <a:rPr lang="de-DE" dirty="0">
                <a:latin typeface="Courier New" pitchFamily="49" charset="0"/>
              </a:rPr>
              <a:t>}</a:t>
            </a:r>
          </a:p>
          <a:p>
            <a:pPr>
              <a:defRPr/>
            </a:pP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Transitions: Syntactical Variants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3" y="1628775"/>
            <a:ext cx="8208962" cy="1014407"/>
          </a:xfrm>
        </p:spPr>
        <p:txBody>
          <a:bodyPr/>
          <a:lstStyle/>
          <a:p>
            <a:r>
              <a:rPr lang="en-US" dirty="0" smtClean="0"/>
              <a:t>Short cuts to ease the specification of transitions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428596" y="2786058"/>
            <a:ext cx="7929561" cy="29430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360000" tIns="360000" rIns="360000" bIns="360000">
            <a:spAutoFit/>
          </a:bodyPr>
          <a:lstStyle/>
          <a:p>
            <a:pPr>
              <a:defRPr/>
            </a:pPr>
            <a:r>
              <a:rPr lang="de-DE" b="1" dirty="0" err="1" smtClean="0">
                <a:latin typeface="Courier New" pitchFamily="49" charset="0"/>
              </a:rPr>
              <a:t>until</a:t>
            </a:r>
            <a:r>
              <a:rPr lang="de-DE" dirty="0" smtClean="0">
                <a:latin typeface="Courier New" pitchFamily="49" charset="0"/>
              </a:rPr>
              <a:t>(</a:t>
            </a:r>
            <a:r>
              <a:rPr lang="de-DE" dirty="0" err="1" smtClean="0">
                <a:latin typeface="Courier New" pitchFamily="49" charset="0"/>
              </a:rPr>
              <a:t>exp</a:t>
            </a:r>
            <a:r>
              <a:rPr lang="de-DE" dirty="0" smtClean="0">
                <a:latin typeface="Courier New" pitchFamily="49" charset="0"/>
              </a:rPr>
              <a:t>); // </a:t>
            </a:r>
            <a:r>
              <a:rPr lang="de-DE" dirty="0" err="1" smtClean="0">
                <a:latin typeface="Courier New" pitchFamily="49" charset="0"/>
              </a:rPr>
              <a:t>short</a:t>
            </a:r>
            <a:r>
              <a:rPr lang="de-DE" dirty="0" smtClean="0">
                <a:latin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</a:rPr>
              <a:t>cut</a:t>
            </a:r>
            <a:r>
              <a:rPr lang="de-DE" dirty="0" smtClean="0">
                <a:latin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</a:rPr>
              <a:t>for</a:t>
            </a:r>
            <a:r>
              <a:rPr lang="de-DE" dirty="0" smtClean="0">
                <a:latin typeface="Courier New" pitchFamily="49" charset="0"/>
              </a:rPr>
              <a:t> </a:t>
            </a:r>
            <a:r>
              <a:rPr lang="de-DE" b="1" dirty="0" err="1" smtClean="0">
                <a:latin typeface="Courier New" pitchFamily="49" charset="0"/>
              </a:rPr>
              <a:t>until</a:t>
            </a:r>
            <a:r>
              <a:rPr lang="de-DE" dirty="0" smtClean="0">
                <a:latin typeface="Courier New" pitchFamily="49" charset="0"/>
              </a:rPr>
              <a:t>{[</a:t>
            </a:r>
            <a:r>
              <a:rPr lang="de-DE" dirty="0" err="1" smtClean="0">
                <a:latin typeface="Courier New" pitchFamily="49" charset="0"/>
              </a:rPr>
              <a:t>exp</a:t>
            </a:r>
            <a:r>
              <a:rPr lang="de-DE" dirty="0" smtClean="0">
                <a:latin typeface="Courier New" pitchFamily="49" charset="0"/>
              </a:rPr>
              <a:t>]{}}</a:t>
            </a:r>
          </a:p>
          <a:p>
            <a:pPr>
              <a:defRPr/>
            </a:pPr>
            <a:endParaRPr lang="de-DE" b="1" dirty="0" smtClean="0">
              <a:latin typeface="Courier New" pitchFamily="49" charset="0"/>
            </a:endParaRPr>
          </a:p>
          <a:p>
            <a:pPr>
              <a:defRPr/>
            </a:pPr>
            <a:r>
              <a:rPr lang="de-DE" b="1" dirty="0" err="1" smtClean="0">
                <a:latin typeface="Courier New" pitchFamily="49" charset="0"/>
              </a:rPr>
              <a:t>until</a:t>
            </a:r>
            <a:r>
              <a:rPr lang="de-DE" dirty="0" smtClean="0">
                <a:latin typeface="Courier New" pitchFamily="49" charset="0"/>
              </a:rPr>
              <a:t>{</a:t>
            </a:r>
            <a:r>
              <a:rPr lang="de-DE" dirty="0" err="1" smtClean="0">
                <a:latin typeface="Courier New" pitchFamily="49" charset="0"/>
              </a:rPr>
              <a:t>p.</a:t>
            </a:r>
            <a:r>
              <a:rPr lang="de-DE" b="1" dirty="0" err="1" smtClean="0">
                <a:latin typeface="Courier New" pitchFamily="49" charset="0"/>
              </a:rPr>
              <a:t>receive</a:t>
            </a:r>
            <a:r>
              <a:rPr lang="de-DE" dirty="0" smtClean="0">
                <a:latin typeface="Courier New" pitchFamily="49" charset="0"/>
              </a:rPr>
              <a:t>(m) </a:t>
            </a:r>
            <a:r>
              <a:rPr lang="de-DE" b="1" dirty="0" err="1" smtClean="0">
                <a:latin typeface="Courier New" pitchFamily="49" charset="0"/>
              </a:rPr>
              <a:t>goto</a:t>
            </a:r>
            <a:r>
              <a:rPr lang="de-DE" dirty="0" smtClean="0">
                <a:latin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</a:rPr>
              <a:t>ref</a:t>
            </a:r>
            <a:r>
              <a:rPr lang="de-DE" dirty="0" smtClean="0">
                <a:latin typeface="Courier New" pitchFamily="49" charset="0"/>
              </a:rPr>
              <a:t>}; </a:t>
            </a:r>
          </a:p>
          <a:p>
            <a:pPr>
              <a:defRPr/>
            </a:pPr>
            <a:r>
              <a:rPr lang="de-DE" dirty="0" smtClean="0">
                <a:latin typeface="Courier New" pitchFamily="49" charset="0"/>
              </a:rPr>
              <a:t>// </a:t>
            </a:r>
            <a:r>
              <a:rPr lang="de-DE" dirty="0" err="1" smtClean="0">
                <a:latin typeface="Courier New" pitchFamily="49" charset="0"/>
              </a:rPr>
              <a:t>short</a:t>
            </a:r>
            <a:r>
              <a:rPr lang="de-DE" dirty="0" smtClean="0">
                <a:latin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</a:rPr>
              <a:t>for</a:t>
            </a:r>
            <a:r>
              <a:rPr lang="de-DE" dirty="0" smtClean="0">
                <a:latin typeface="Courier New" pitchFamily="49" charset="0"/>
              </a:rPr>
              <a:t> </a:t>
            </a:r>
            <a:r>
              <a:rPr lang="de-DE" b="1" dirty="0" err="1" smtClean="0">
                <a:latin typeface="Courier New" pitchFamily="49" charset="0"/>
              </a:rPr>
              <a:t>until</a:t>
            </a:r>
            <a:r>
              <a:rPr lang="de-DE" dirty="0" smtClean="0">
                <a:latin typeface="Courier New" pitchFamily="49" charset="0"/>
              </a:rPr>
              <a:t>{[</a:t>
            </a:r>
            <a:r>
              <a:rPr lang="de-DE" b="1" dirty="0" err="1" smtClean="0">
                <a:latin typeface="Courier New" pitchFamily="49" charset="0"/>
              </a:rPr>
              <a:t>true</a:t>
            </a:r>
            <a:r>
              <a:rPr lang="de-DE" dirty="0" smtClean="0">
                <a:latin typeface="Courier New" pitchFamily="49" charset="0"/>
              </a:rPr>
              <a:t>] </a:t>
            </a:r>
            <a:r>
              <a:rPr lang="de-DE" dirty="0" err="1" smtClean="0">
                <a:latin typeface="Courier New" pitchFamily="49" charset="0"/>
              </a:rPr>
              <a:t>p.</a:t>
            </a:r>
            <a:r>
              <a:rPr lang="de-DE" b="1" dirty="0" err="1" smtClean="0">
                <a:latin typeface="Courier New" pitchFamily="49" charset="0"/>
              </a:rPr>
              <a:t>receive</a:t>
            </a:r>
            <a:r>
              <a:rPr lang="de-DE" dirty="0" smtClean="0">
                <a:latin typeface="Courier New" pitchFamily="49" charset="0"/>
              </a:rPr>
              <a:t>(m) {} </a:t>
            </a:r>
            <a:r>
              <a:rPr lang="de-DE" b="1" dirty="0" err="1" smtClean="0">
                <a:latin typeface="Courier New" pitchFamily="49" charset="0"/>
              </a:rPr>
              <a:t>goto</a:t>
            </a:r>
            <a:r>
              <a:rPr lang="de-DE" dirty="0" smtClean="0">
                <a:latin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</a:rPr>
              <a:t>ref</a:t>
            </a:r>
            <a:r>
              <a:rPr lang="de-DE" dirty="0" smtClean="0">
                <a:latin typeface="Courier New" pitchFamily="49" charset="0"/>
              </a:rPr>
              <a:t>}; </a:t>
            </a:r>
          </a:p>
          <a:p>
            <a:pPr>
              <a:defRPr/>
            </a:pPr>
            <a:endParaRPr lang="de-DE" b="1" dirty="0" smtClean="0">
              <a:latin typeface="Courier New" pitchFamily="49" charset="0"/>
            </a:endParaRPr>
          </a:p>
          <a:p>
            <a:pPr>
              <a:defRPr/>
            </a:pPr>
            <a:r>
              <a:rPr lang="de-DE" b="1" dirty="0" err="1" smtClean="0">
                <a:latin typeface="Courier New" pitchFamily="49" charset="0"/>
              </a:rPr>
              <a:t>cont</a:t>
            </a:r>
            <a:r>
              <a:rPr lang="de-DE" dirty="0" smtClean="0">
                <a:latin typeface="Courier New" pitchFamily="49" charset="0"/>
              </a:rPr>
              <a:t>{}</a:t>
            </a:r>
            <a:r>
              <a:rPr lang="de-DE" b="1" dirty="0" err="1" smtClean="0">
                <a:latin typeface="Courier New" pitchFamily="49" charset="0"/>
              </a:rPr>
              <a:t>inv</a:t>
            </a:r>
            <a:r>
              <a:rPr lang="de-DE" dirty="0" smtClean="0">
                <a:latin typeface="Courier New" pitchFamily="49" charset="0"/>
              </a:rPr>
              <a:t>{</a:t>
            </a:r>
            <a:r>
              <a:rPr lang="de-DE" dirty="0" err="1" smtClean="0">
                <a:latin typeface="Courier New" pitchFamily="49" charset="0"/>
              </a:rPr>
              <a:t>expr</a:t>
            </a:r>
            <a:r>
              <a:rPr lang="de-DE" dirty="0" smtClean="0">
                <a:latin typeface="Courier New" pitchFamily="49" charset="0"/>
              </a:rPr>
              <a:t>}</a:t>
            </a:r>
            <a:endParaRPr lang="de-DE" b="1" dirty="0" smtClean="0">
              <a:latin typeface="Courier New" pitchFamily="49" charset="0"/>
            </a:endParaRPr>
          </a:p>
          <a:p>
            <a:pPr>
              <a:defRPr/>
            </a:pPr>
            <a:r>
              <a:rPr lang="de-DE" b="1" dirty="0" err="1" smtClean="0">
                <a:latin typeface="Courier New" pitchFamily="49" charset="0"/>
              </a:rPr>
              <a:t>until</a:t>
            </a:r>
            <a:r>
              <a:rPr lang="de-DE" dirty="0" smtClean="0">
                <a:latin typeface="Courier New" pitchFamily="49" charset="0"/>
              </a:rPr>
              <a:t>{[</a:t>
            </a:r>
            <a:r>
              <a:rPr lang="de-DE" b="1" dirty="0" err="1" smtClean="0">
                <a:latin typeface="Courier New" pitchFamily="49" charset="0"/>
              </a:rPr>
              <a:t>notinv</a:t>
            </a:r>
            <a:r>
              <a:rPr lang="de-DE" dirty="0">
                <a:latin typeface="Courier New" pitchFamily="49" charset="0"/>
              </a:rPr>
              <a:t>] </a:t>
            </a:r>
            <a:r>
              <a:rPr lang="de-DE" dirty="0" smtClean="0">
                <a:latin typeface="Courier New" pitchFamily="49" charset="0"/>
              </a:rPr>
              <a:t>{</a:t>
            </a:r>
            <a:r>
              <a:rPr lang="de-DE" dirty="0">
                <a:latin typeface="Courier New" pitchFamily="49" charset="0"/>
              </a:rPr>
              <a:t>do </a:t>
            </a:r>
            <a:r>
              <a:rPr lang="de-DE" dirty="0" err="1">
                <a:latin typeface="Courier New" pitchFamily="49" charset="0"/>
              </a:rPr>
              <a:t>something</a:t>
            </a:r>
            <a:r>
              <a:rPr lang="de-DE" dirty="0">
                <a:latin typeface="Courier New" pitchFamily="49" charset="0"/>
              </a:rPr>
              <a:t> </a:t>
            </a:r>
            <a:r>
              <a:rPr lang="de-DE" dirty="0" err="1">
                <a:latin typeface="Courier New" pitchFamily="49" charset="0"/>
              </a:rPr>
              <a:t>else</a:t>
            </a:r>
            <a:r>
              <a:rPr lang="de-DE" dirty="0" smtClean="0">
                <a:latin typeface="Courier New" pitchFamily="49" charset="0"/>
              </a:rPr>
              <a:t>}}</a:t>
            </a:r>
            <a:endParaRPr lang="de-DE" dirty="0">
              <a:latin typeface="Courier New" pitchFamily="49" charset="0"/>
            </a:endParaRPr>
          </a:p>
          <a:p>
            <a:pPr>
              <a:defRPr/>
            </a:pPr>
            <a:r>
              <a:rPr lang="en-US" dirty="0" smtClean="0">
                <a:latin typeface="Courier New" pitchFamily="49" charset="0"/>
              </a:rPr>
              <a:t>// short for </a:t>
            </a:r>
            <a:r>
              <a:rPr lang="de-DE" b="1" dirty="0" err="1" smtClean="0">
                <a:latin typeface="Courier New" pitchFamily="49" charset="0"/>
              </a:rPr>
              <a:t>until</a:t>
            </a:r>
            <a:r>
              <a:rPr lang="de-DE" dirty="0" smtClean="0">
                <a:latin typeface="Courier New" pitchFamily="49" charset="0"/>
              </a:rPr>
              <a:t>{[not </a:t>
            </a:r>
            <a:r>
              <a:rPr lang="de-DE" dirty="0" err="1" smtClean="0">
                <a:latin typeface="Courier New" pitchFamily="49" charset="0"/>
              </a:rPr>
              <a:t>expr</a:t>
            </a:r>
            <a:r>
              <a:rPr lang="de-DE" dirty="0" smtClean="0">
                <a:latin typeface="Courier New" pitchFamily="49" charset="0"/>
              </a:rPr>
              <a:t>] {do </a:t>
            </a:r>
            <a:r>
              <a:rPr lang="de-DE" dirty="0" err="1" smtClean="0">
                <a:latin typeface="Courier New" pitchFamily="49" charset="0"/>
              </a:rPr>
              <a:t>something</a:t>
            </a:r>
            <a:r>
              <a:rPr lang="de-DE" dirty="0" smtClean="0">
                <a:latin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</a:rPr>
              <a:t>else</a:t>
            </a:r>
            <a:r>
              <a:rPr lang="de-DE" dirty="0" smtClean="0">
                <a:latin typeface="Courier New" pitchFamily="49" charset="0"/>
              </a:rPr>
              <a:t>}}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to Hybrid Automaton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3A84F-AEAA-470A-853C-510E8D8D853E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  <p:sp>
        <p:nvSpPr>
          <p:cNvPr id="5" name="Ellipse 4"/>
          <p:cNvSpPr/>
          <p:nvPr/>
        </p:nvSpPr>
        <p:spPr>
          <a:xfrm>
            <a:off x="1357313" y="3357563"/>
            <a:ext cx="1643062" cy="1000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b="1" dirty="0">
                <a:solidFill>
                  <a:schemeClr val="tx1"/>
                </a:solidFill>
              </a:rPr>
              <a:t>inv_1</a:t>
            </a:r>
          </a:p>
        </p:txBody>
      </p:sp>
      <p:sp>
        <p:nvSpPr>
          <p:cNvPr id="7" name="Ellipse 6"/>
          <p:cNvSpPr/>
          <p:nvPr/>
        </p:nvSpPr>
        <p:spPr>
          <a:xfrm>
            <a:off x="6500813" y="3214688"/>
            <a:ext cx="1714500" cy="1428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b="1" dirty="0">
                <a:solidFill>
                  <a:schemeClr val="tx1"/>
                </a:solidFill>
              </a:rPr>
              <a:t>inv_2</a:t>
            </a:r>
          </a:p>
        </p:txBody>
      </p:sp>
      <p:sp>
        <p:nvSpPr>
          <p:cNvPr id="10" name="Freihandform 9"/>
          <p:cNvSpPr/>
          <p:nvPr/>
        </p:nvSpPr>
        <p:spPr>
          <a:xfrm>
            <a:off x="2357438" y="2428875"/>
            <a:ext cx="4500562" cy="960438"/>
          </a:xfrm>
          <a:custGeom>
            <a:avLst/>
            <a:gdLst>
              <a:gd name="connsiteX0" fmla="*/ 0 w 2199190"/>
              <a:gd name="connsiteY0" fmla="*/ 505427 h 551726"/>
              <a:gd name="connsiteX1" fmla="*/ 1331089 w 2199190"/>
              <a:gd name="connsiteY1" fmla="*/ 7716 h 551726"/>
              <a:gd name="connsiteX2" fmla="*/ 2199190 w 2199190"/>
              <a:gd name="connsiteY2" fmla="*/ 551726 h 551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9190" h="551726">
                <a:moveTo>
                  <a:pt x="0" y="505427"/>
                </a:moveTo>
                <a:cubicBezTo>
                  <a:pt x="482278" y="252713"/>
                  <a:pt x="964557" y="0"/>
                  <a:pt x="1331089" y="7716"/>
                </a:cubicBezTo>
                <a:cubicBezTo>
                  <a:pt x="1697621" y="15432"/>
                  <a:pt x="2035215" y="457200"/>
                  <a:pt x="2199190" y="551726"/>
                </a:cubicBezTo>
              </a:path>
            </a:pathLst>
          </a:cu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1" name="Freihandform 10"/>
          <p:cNvSpPr/>
          <p:nvPr/>
        </p:nvSpPr>
        <p:spPr>
          <a:xfrm>
            <a:off x="2857500" y="3143250"/>
            <a:ext cx="3714750" cy="500063"/>
          </a:xfrm>
          <a:custGeom>
            <a:avLst/>
            <a:gdLst>
              <a:gd name="connsiteX0" fmla="*/ 0 w 2199190"/>
              <a:gd name="connsiteY0" fmla="*/ 505427 h 551726"/>
              <a:gd name="connsiteX1" fmla="*/ 1331089 w 2199190"/>
              <a:gd name="connsiteY1" fmla="*/ 7716 h 551726"/>
              <a:gd name="connsiteX2" fmla="*/ 2199190 w 2199190"/>
              <a:gd name="connsiteY2" fmla="*/ 551726 h 551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9190" h="551726">
                <a:moveTo>
                  <a:pt x="0" y="505427"/>
                </a:moveTo>
                <a:cubicBezTo>
                  <a:pt x="482278" y="252713"/>
                  <a:pt x="964557" y="0"/>
                  <a:pt x="1331089" y="7716"/>
                </a:cubicBezTo>
                <a:cubicBezTo>
                  <a:pt x="1697621" y="15432"/>
                  <a:pt x="2035215" y="457200"/>
                  <a:pt x="2199190" y="551726"/>
                </a:cubicBezTo>
              </a:path>
            </a:pathLst>
          </a:cu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3" name="Freihandform 12"/>
          <p:cNvSpPr/>
          <p:nvPr/>
        </p:nvSpPr>
        <p:spPr>
          <a:xfrm rot="10800000">
            <a:off x="2428875" y="4357688"/>
            <a:ext cx="4286250" cy="1785937"/>
          </a:xfrm>
          <a:custGeom>
            <a:avLst/>
            <a:gdLst>
              <a:gd name="connsiteX0" fmla="*/ 0 w 2199190"/>
              <a:gd name="connsiteY0" fmla="*/ 505427 h 551726"/>
              <a:gd name="connsiteX1" fmla="*/ 1331089 w 2199190"/>
              <a:gd name="connsiteY1" fmla="*/ 7716 h 551726"/>
              <a:gd name="connsiteX2" fmla="*/ 2199190 w 2199190"/>
              <a:gd name="connsiteY2" fmla="*/ 551726 h 551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9190" h="551726">
                <a:moveTo>
                  <a:pt x="0" y="505427"/>
                </a:moveTo>
                <a:cubicBezTo>
                  <a:pt x="482278" y="252713"/>
                  <a:pt x="964557" y="0"/>
                  <a:pt x="1331089" y="7716"/>
                </a:cubicBezTo>
                <a:cubicBezTo>
                  <a:pt x="1697621" y="15432"/>
                  <a:pt x="2035215" y="457200"/>
                  <a:pt x="2199190" y="551726"/>
                </a:cubicBezTo>
              </a:path>
            </a:pathLst>
          </a:cu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4" name="Freihandform 13"/>
          <p:cNvSpPr/>
          <p:nvPr/>
        </p:nvSpPr>
        <p:spPr>
          <a:xfrm flipV="1">
            <a:off x="3000375" y="3929063"/>
            <a:ext cx="3500438" cy="142875"/>
          </a:xfrm>
          <a:custGeom>
            <a:avLst/>
            <a:gdLst>
              <a:gd name="connsiteX0" fmla="*/ 0 w 2199190"/>
              <a:gd name="connsiteY0" fmla="*/ 505427 h 551726"/>
              <a:gd name="connsiteX1" fmla="*/ 1331089 w 2199190"/>
              <a:gd name="connsiteY1" fmla="*/ 7716 h 551726"/>
              <a:gd name="connsiteX2" fmla="*/ 2199190 w 2199190"/>
              <a:gd name="connsiteY2" fmla="*/ 551726 h 551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9190" h="551726">
                <a:moveTo>
                  <a:pt x="0" y="505427"/>
                </a:moveTo>
                <a:cubicBezTo>
                  <a:pt x="482278" y="252713"/>
                  <a:pt x="964557" y="0"/>
                  <a:pt x="1331089" y="7716"/>
                </a:cubicBezTo>
                <a:cubicBezTo>
                  <a:pt x="1697621" y="15432"/>
                  <a:pt x="2035215" y="457200"/>
                  <a:pt x="2199190" y="551726"/>
                </a:cubicBezTo>
              </a:path>
            </a:pathLst>
          </a:cu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7419" name="Textfeld 17"/>
          <p:cNvSpPr txBox="1">
            <a:spLocks noChangeArrowheads="1"/>
          </p:cNvSpPr>
          <p:nvPr/>
        </p:nvSpPr>
        <p:spPr bwMode="auto">
          <a:xfrm>
            <a:off x="3929063" y="2071688"/>
            <a:ext cx="8306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/>
              <a:t>[</a:t>
            </a:r>
            <a:r>
              <a:rPr lang="de-DE" dirty="0" smtClean="0"/>
              <a:t>g_2]/</a:t>
            </a:r>
            <a:endParaRPr lang="de-DE" dirty="0"/>
          </a:p>
        </p:txBody>
      </p:sp>
      <p:sp>
        <p:nvSpPr>
          <p:cNvPr id="17420" name="Textfeld 19"/>
          <p:cNvSpPr txBox="1">
            <a:spLocks noChangeArrowheads="1"/>
          </p:cNvSpPr>
          <p:nvPr/>
        </p:nvSpPr>
        <p:spPr bwMode="auto">
          <a:xfrm>
            <a:off x="4857750" y="6072188"/>
            <a:ext cx="8306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/>
              <a:t>[</a:t>
            </a:r>
            <a:r>
              <a:rPr lang="de-DE" dirty="0" smtClean="0"/>
              <a:t>g_3]/</a:t>
            </a:r>
            <a:endParaRPr lang="de-DE" dirty="0"/>
          </a:p>
        </p:txBody>
      </p:sp>
      <p:sp>
        <p:nvSpPr>
          <p:cNvPr id="23" name="Freihandform 22"/>
          <p:cNvSpPr/>
          <p:nvPr/>
        </p:nvSpPr>
        <p:spPr>
          <a:xfrm flipV="1">
            <a:off x="2643188" y="4214813"/>
            <a:ext cx="3929062" cy="642937"/>
          </a:xfrm>
          <a:custGeom>
            <a:avLst/>
            <a:gdLst>
              <a:gd name="connsiteX0" fmla="*/ 0 w 2199190"/>
              <a:gd name="connsiteY0" fmla="*/ 505427 h 551726"/>
              <a:gd name="connsiteX1" fmla="*/ 1331089 w 2199190"/>
              <a:gd name="connsiteY1" fmla="*/ 7716 h 551726"/>
              <a:gd name="connsiteX2" fmla="*/ 2199190 w 2199190"/>
              <a:gd name="connsiteY2" fmla="*/ 551726 h 551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9190" h="551726">
                <a:moveTo>
                  <a:pt x="0" y="505427"/>
                </a:moveTo>
                <a:cubicBezTo>
                  <a:pt x="482278" y="252713"/>
                  <a:pt x="964557" y="0"/>
                  <a:pt x="1331089" y="7716"/>
                </a:cubicBezTo>
                <a:cubicBezTo>
                  <a:pt x="1697621" y="15432"/>
                  <a:pt x="2035215" y="457200"/>
                  <a:pt x="2199190" y="551726"/>
                </a:cubicBezTo>
              </a:path>
            </a:pathLst>
          </a:cu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7424" name="Textfeld 23"/>
          <p:cNvSpPr txBox="1">
            <a:spLocks noChangeArrowheads="1"/>
          </p:cNvSpPr>
          <p:nvPr/>
        </p:nvSpPr>
        <p:spPr bwMode="auto">
          <a:xfrm>
            <a:off x="4071938" y="2714625"/>
            <a:ext cx="8352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 err="1" smtClean="0"/>
              <a:t>event</a:t>
            </a:r>
            <a:r>
              <a:rPr lang="de-DE" dirty="0"/>
              <a:t>/</a:t>
            </a:r>
          </a:p>
        </p:txBody>
      </p:sp>
      <p:sp>
        <p:nvSpPr>
          <p:cNvPr id="25" name="Ellipse 24"/>
          <p:cNvSpPr/>
          <p:nvPr/>
        </p:nvSpPr>
        <p:spPr>
          <a:xfrm flipH="1">
            <a:off x="2643188" y="4214813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7427" name="Textfeld 26"/>
          <p:cNvSpPr txBox="1">
            <a:spLocks noChangeArrowheads="1"/>
          </p:cNvSpPr>
          <p:nvPr/>
        </p:nvSpPr>
        <p:spPr bwMode="auto">
          <a:xfrm>
            <a:off x="4429125" y="3643313"/>
            <a:ext cx="2568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 </a:t>
            </a:r>
            <a:endParaRPr lang="de-DE" dirty="0">
              <a:solidFill>
                <a:srgbClr val="DE101D"/>
              </a:solidFill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8001000" y="5286375"/>
            <a:ext cx="342900" cy="28575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9" name="Freihandform 28"/>
          <p:cNvSpPr/>
          <p:nvPr/>
        </p:nvSpPr>
        <p:spPr>
          <a:xfrm rot="4221921">
            <a:off x="7770812" y="4800601"/>
            <a:ext cx="669925" cy="114300"/>
          </a:xfrm>
          <a:custGeom>
            <a:avLst/>
            <a:gdLst>
              <a:gd name="connsiteX0" fmla="*/ 0 w 2199190"/>
              <a:gd name="connsiteY0" fmla="*/ 505427 h 551726"/>
              <a:gd name="connsiteX1" fmla="*/ 1331089 w 2199190"/>
              <a:gd name="connsiteY1" fmla="*/ 7716 h 551726"/>
              <a:gd name="connsiteX2" fmla="*/ 2199190 w 2199190"/>
              <a:gd name="connsiteY2" fmla="*/ 551726 h 551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9190" h="551726">
                <a:moveTo>
                  <a:pt x="0" y="505427"/>
                </a:moveTo>
                <a:cubicBezTo>
                  <a:pt x="482278" y="252713"/>
                  <a:pt x="964557" y="0"/>
                  <a:pt x="1331089" y="7716"/>
                </a:cubicBezTo>
                <a:cubicBezTo>
                  <a:pt x="1697621" y="15432"/>
                  <a:pt x="2035215" y="457200"/>
                  <a:pt x="2199190" y="551726"/>
                </a:cubicBezTo>
              </a:path>
            </a:pathLst>
          </a:cu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7434" name="Textfeld 16"/>
          <p:cNvSpPr txBox="1">
            <a:spLocks noChangeArrowheads="1"/>
          </p:cNvSpPr>
          <p:nvPr/>
        </p:nvSpPr>
        <p:spPr bwMode="auto">
          <a:xfrm>
            <a:off x="8072438" y="4357688"/>
            <a:ext cx="8302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[g_4]/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1500166" y="1643050"/>
            <a:ext cx="7072362" cy="432801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360000" tIns="360000" rIns="360000" bIns="360000">
            <a:spAutoFit/>
          </a:bodyPr>
          <a:lstStyle/>
          <a:p>
            <a:pPr>
              <a:defRPr/>
            </a:pPr>
            <a:r>
              <a:rPr lang="de-DE" b="1" dirty="0" err="1" smtClean="0">
                <a:latin typeface="Courier New" pitchFamily="49" charset="0"/>
              </a:rPr>
              <a:t>label</a:t>
            </a:r>
            <a:r>
              <a:rPr lang="de-DE" b="1" dirty="0" smtClean="0">
                <a:latin typeface="Courier New" pitchFamily="49" charset="0"/>
              </a:rPr>
              <a:t> </a:t>
            </a:r>
            <a:r>
              <a:rPr lang="de-DE" dirty="0" smtClean="0">
                <a:latin typeface="Courier New" pitchFamily="49" charset="0"/>
              </a:rPr>
              <a:t>l1</a:t>
            </a:r>
            <a:r>
              <a:rPr lang="de-DE" b="1" dirty="0" smtClean="0">
                <a:latin typeface="Courier New" pitchFamily="49" charset="0"/>
              </a:rPr>
              <a:t>;cont</a:t>
            </a:r>
            <a:r>
              <a:rPr lang="de-DE" dirty="0" smtClean="0">
                <a:latin typeface="Courier New" pitchFamily="49" charset="0"/>
              </a:rPr>
              <a:t>{}</a:t>
            </a:r>
            <a:r>
              <a:rPr lang="de-DE" b="1" dirty="0" err="1" smtClean="0">
                <a:latin typeface="Courier New" pitchFamily="49" charset="0"/>
              </a:rPr>
              <a:t>inv</a:t>
            </a:r>
            <a:r>
              <a:rPr lang="de-DE" dirty="0" smtClean="0">
                <a:latin typeface="Courier New" pitchFamily="49" charset="0"/>
              </a:rPr>
              <a:t>{inv_1}</a:t>
            </a:r>
            <a:endParaRPr lang="de-DE" dirty="0">
              <a:latin typeface="Courier New" pitchFamily="49" charset="0"/>
            </a:endParaRPr>
          </a:p>
          <a:p>
            <a:pPr>
              <a:defRPr/>
            </a:pPr>
            <a:r>
              <a:rPr lang="de-DE" b="1" dirty="0" err="1">
                <a:latin typeface="Courier New" pitchFamily="49" charset="0"/>
              </a:rPr>
              <a:t>until</a:t>
            </a:r>
            <a:r>
              <a:rPr lang="de-DE" dirty="0">
                <a:latin typeface="Courier New" pitchFamily="49" charset="0"/>
              </a:rPr>
              <a:t>{</a:t>
            </a:r>
          </a:p>
          <a:p>
            <a:pPr lvl="1">
              <a:defRPr/>
            </a:pPr>
            <a:r>
              <a:rPr lang="de-DE" dirty="0" smtClean="0">
                <a:latin typeface="Courier New" pitchFamily="49" charset="0"/>
              </a:rPr>
              <a:t>[g2] {} </a:t>
            </a:r>
            <a:r>
              <a:rPr lang="de-DE" b="1" dirty="0" err="1">
                <a:latin typeface="Courier New" pitchFamily="49" charset="0"/>
              </a:rPr>
              <a:t>goto</a:t>
            </a:r>
            <a:r>
              <a:rPr lang="de-DE" dirty="0">
                <a:latin typeface="Courier New" pitchFamily="49" charset="0"/>
              </a:rPr>
              <a:t> </a:t>
            </a:r>
            <a:r>
              <a:rPr lang="de-DE" dirty="0" smtClean="0">
                <a:latin typeface="Courier New" pitchFamily="49" charset="0"/>
              </a:rPr>
              <a:t>l2;</a:t>
            </a:r>
          </a:p>
          <a:p>
            <a:pPr lvl="1">
              <a:defRPr/>
            </a:pPr>
            <a:r>
              <a:rPr lang="de-DE" dirty="0" smtClean="0">
                <a:latin typeface="Courier New" pitchFamily="49" charset="0"/>
              </a:rPr>
              <a:t>[g2]</a:t>
            </a:r>
            <a:r>
              <a:rPr lang="de-DE" dirty="0" err="1" smtClean="0">
                <a:latin typeface="Courier New" pitchFamily="49" charset="0"/>
              </a:rPr>
              <a:t>p.receive</a:t>
            </a:r>
            <a:r>
              <a:rPr lang="de-DE" dirty="0" smtClean="0">
                <a:latin typeface="Courier New" pitchFamily="49" charset="0"/>
              </a:rPr>
              <a:t>(</a:t>
            </a:r>
            <a:r>
              <a:rPr lang="de-DE" b="1" dirty="0" err="1" smtClean="0">
                <a:latin typeface="Courier New" pitchFamily="49" charset="0"/>
              </a:rPr>
              <a:t>event</a:t>
            </a:r>
            <a:r>
              <a:rPr lang="de-DE" dirty="0" smtClean="0">
                <a:latin typeface="Courier New" pitchFamily="49" charset="0"/>
              </a:rPr>
              <a:t>) {} </a:t>
            </a:r>
            <a:r>
              <a:rPr lang="de-DE" b="1" dirty="0" err="1" smtClean="0">
                <a:latin typeface="Courier New" pitchFamily="49" charset="0"/>
              </a:rPr>
              <a:t>goto</a:t>
            </a:r>
            <a:r>
              <a:rPr lang="de-DE" dirty="0" smtClean="0">
                <a:latin typeface="Courier New" pitchFamily="49" charset="0"/>
              </a:rPr>
              <a:t> l2;</a:t>
            </a:r>
          </a:p>
          <a:p>
            <a:pPr lvl="1">
              <a:defRPr/>
            </a:pPr>
            <a:r>
              <a:rPr lang="de-DE" dirty="0" smtClean="0">
                <a:latin typeface="Courier New" pitchFamily="49" charset="0"/>
              </a:rPr>
              <a:t>[</a:t>
            </a:r>
            <a:r>
              <a:rPr lang="de-DE" dirty="0" err="1" smtClean="0">
                <a:latin typeface="Courier New" pitchFamily="49" charset="0"/>
              </a:rPr>
              <a:t>true</a:t>
            </a:r>
            <a:r>
              <a:rPr lang="de-DE" dirty="0" smtClean="0">
                <a:latin typeface="Courier New" pitchFamily="49" charset="0"/>
              </a:rPr>
              <a:t>] </a:t>
            </a:r>
            <a:r>
              <a:rPr lang="de-DE" b="1" dirty="0" err="1" smtClean="0">
                <a:latin typeface="Courier New" pitchFamily="49" charset="0"/>
              </a:rPr>
              <a:t>goto</a:t>
            </a:r>
            <a:r>
              <a:rPr lang="de-DE" dirty="0" smtClean="0">
                <a:latin typeface="Courier New" pitchFamily="49" charset="0"/>
              </a:rPr>
              <a:t> l2;</a:t>
            </a:r>
            <a:endParaRPr lang="de-DE" dirty="0">
              <a:latin typeface="Courier New" pitchFamily="49" charset="0"/>
            </a:endParaRPr>
          </a:p>
          <a:p>
            <a:pPr lvl="1">
              <a:defRPr/>
            </a:pPr>
            <a:r>
              <a:rPr lang="de-DE" dirty="0">
                <a:latin typeface="Courier New" pitchFamily="49" charset="0"/>
              </a:rPr>
              <a:t>[</a:t>
            </a:r>
            <a:r>
              <a:rPr lang="de-DE" b="1" dirty="0">
                <a:latin typeface="Courier New" pitchFamily="49" charset="0"/>
              </a:rPr>
              <a:t>not </a:t>
            </a:r>
            <a:r>
              <a:rPr lang="de-DE" b="1" dirty="0" err="1">
                <a:latin typeface="Courier New" pitchFamily="49" charset="0"/>
              </a:rPr>
              <a:t>inv</a:t>
            </a:r>
            <a:r>
              <a:rPr lang="de-DE" dirty="0">
                <a:latin typeface="Courier New" pitchFamily="49" charset="0"/>
              </a:rPr>
              <a:t>] </a:t>
            </a:r>
            <a:r>
              <a:rPr lang="de-DE" dirty="0" err="1">
                <a:latin typeface="Courier New" pitchFamily="49" charset="0"/>
              </a:rPr>
              <a:t>p.</a:t>
            </a:r>
            <a:r>
              <a:rPr lang="de-DE" b="1" dirty="0" err="1">
                <a:latin typeface="Courier New" pitchFamily="49" charset="0"/>
              </a:rPr>
              <a:t>receive</a:t>
            </a:r>
            <a:r>
              <a:rPr lang="de-DE" dirty="0">
                <a:latin typeface="Courier New" pitchFamily="49" charset="0"/>
              </a:rPr>
              <a:t>(m){do </a:t>
            </a:r>
            <a:r>
              <a:rPr lang="de-DE" dirty="0" err="1">
                <a:latin typeface="Courier New" pitchFamily="49" charset="0"/>
              </a:rPr>
              <a:t>something</a:t>
            </a:r>
            <a:r>
              <a:rPr lang="de-DE" dirty="0">
                <a:latin typeface="Courier New" pitchFamily="49" charset="0"/>
              </a:rPr>
              <a:t> </a:t>
            </a:r>
            <a:r>
              <a:rPr lang="de-DE" dirty="0" err="1">
                <a:latin typeface="Courier New" pitchFamily="49" charset="0"/>
              </a:rPr>
              <a:t>else</a:t>
            </a:r>
            <a:r>
              <a:rPr lang="de-DE" dirty="0" smtClean="0">
                <a:latin typeface="Courier New" pitchFamily="49" charset="0"/>
              </a:rPr>
              <a:t>};</a:t>
            </a:r>
            <a:endParaRPr lang="de-DE" dirty="0">
              <a:latin typeface="Courier New" pitchFamily="49" charset="0"/>
            </a:endParaRPr>
          </a:p>
          <a:p>
            <a:pPr>
              <a:defRPr/>
            </a:pPr>
            <a:r>
              <a:rPr lang="de-DE" dirty="0" smtClean="0">
                <a:latin typeface="Courier New" pitchFamily="49" charset="0"/>
              </a:rPr>
              <a:t>}</a:t>
            </a:r>
          </a:p>
          <a:p>
            <a:pPr>
              <a:defRPr/>
            </a:pPr>
            <a:endParaRPr lang="de-DE" dirty="0" smtClean="0">
              <a:latin typeface="Courier New" pitchFamily="49" charset="0"/>
            </a:endParaRPr>
          </a:p>
          <a:p>
            <a:pPr>
              <a:defRPr/>
            </a:pPr>
            <a:r>
              <a:rPr lang="de-DE" b="1" dirty="0" err="1" smtClean="0">
                <a:latin typeface="Courier New" pitchFamily="49" charset="0"/>
              </a:rPr>
              <a:t>label</a:t>
            </a:r>
            <a:r>
              <a:rPr lang="de-DE" b="1" dirty="0" smtClean="0">
                <a:latin typeface="Courier New" pitchFamily="49" charset="0"/>
              </a:rPr>
              <a:t> </a:t>
            </a:r>
            <a:r>
              <a:rPr lang="de-DE" dirty="0" smtClean="0">
                <a:latin typeface="Courier New" pitchFamily="49" charset="0"/>
              </a:rPr>
              <a:t>l2</a:t>
            </a:r>
            <a:r>
              <a:rPr lang="de-DE" b="1" dirty="0" smtClean="0">
                <a:latin typeface="Courier New" pitchFamily="49" charset="0"/>
              </a:rPr>
              <a:t>;cont</a:t>
            </a:r>
            <a:r>
              <a:rPr lang="de-DE" dirty="0" smtClean="0">
                <a:latin typeface="Courier New" pitchFamily="49" charset="0"/>
              </a:rPr>
              <a:t>{}</a:t>
            </a:r>
            <a:r>
              <a:rPr lang="de-DE" b="1" dirty="0" err="1" smtClean="0">
                <a:latin typeface="Courier New" pitchFamily="49" charset="0"/>
              </a:rPr>
              <a:t>inv</a:t>
            </a:r>
            <a:r>
              <a:rPr lang="de-DE" dirty="0" smtClean="0">
                <a:latin typeface="Courier New" pitchFamily="49" charset="0"/>
              </a:rPr>
              <a:t>{inv_2}</a:t>
            </a:r>
          </a:p>
          <a:p>
            <a:pPr>
              <a:defRPr/>
            </a:pPr>
            <a:r>
              <a:rPr lang="de-DE" b="1" dirty="0" err="1" smtClean="0">
                <a:latin typeface="Courier New" pitchFamily="49" charset="0"/>
              </a:rPr>
              <a:t>until</a:t>
            </a:r>
            <a:r>
              <a:rPr lang="de-DE" dirty="0" smtClean="0">
                <a:latin typeface="Courier New" pitchFamily="49" charset="0"/>
              </a:rPr>
              <a:t>{</a:t>
            </a:r>
          </a:p>
          <a:p>
            <a:pPr>
              <a:defRPr/>
            </a:pPr>
            <a:r>
              <a:rPr lang="de-DE" dirty="0" smtClean="0">
                <a:latin typeface="Courier New" pitchFamily="49" charset="0"/>
              </a:rPr>
              <a:t>  [g_3]</a:t>
            </a:r>
            <a:r>
              <a:rPr lang="de-DE" b="1" dirty="0" smtClean="0">
                <a:latin typeface="Courier New" pitchFamily="49" charset="0"/>
              </a:rPr>
              <a:t> </a:t>
            </a:r>
            <a:r>
              <a:rPr lang="de-DE" b="1" dirty="0" err="1" smtClean="0">
                <a:latin typeface="Courier New" pitchFamily="49" charset="0"/>
              </a:rPr>
              <a:t>goto</a:t>
            </a:r>
            <a:r>
              <a:rPr lang="de-DE" b="1" dirty="0" smtClean="0">
                <a:latin typeface="Courier New" pitchFamily="49" charset="0"/>
              </a:rPr>
              <a:t> </a:t>
            </a:r>
            <a:r>
              <a:rPr lang="de-DE" dirty="0" smtClean="0">
                <a:latin typeface="Courier New" pitchFamily="49" charset="0"/>
              </a:rPr>
              <a:t>l1;</a:t>
            </a:r>
          </a:p>
          <a:p>
            <a:pPr>
              <a:defRPr/>
            </a:pPr>
            <a:r>
              <a:rPr lang="de-DE" dirty="0" smtClean="0">
                <a:latin typeface="Courier New" pitchFamily="49" charset="0"/>
              </a:rPr>
              <a:t>  [g_4] </a:t>
            </a:r>
            <a:r>
              <a:rPr lang="de-DE" b="1" dirty="0" smtClean="0">
                <a:latin typeface="Courier New" pitchFamily="49" charset="0"/>
              </a:rPr>
              <a:t>break</a:t>
            </a:r>
            <a:r>
              <a:rPr lang="de-DE" dirty="0" smtClean="0">
                <a:latin typeface="Courier New" pitchFamily="49" charset="0"/>
              </a:rPr>
              <a:t>;</a:t>
            </a:r>
          </a:p>
          <a:p>
            <a:pPr>
              <a:defRPr/>
            </a:pPr>
            <a:r>
              <a:rPr lang="de-DE" dirty="0" smtClean="0">
                <a:latin typeface="Courier New" pitchFamily="49" charset="0"/>
              </a:rPr>
              <a:t>}</a:t>
            </a:r>
            <a:endParaRPr lang="de-DE" dirty="0">
              <a:latin typeface="Courier New" pitchFamily="49" charset="0"/>
            </a:endParaRP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5429256" y="214290"/>
            <a:ext cx="3500462" cy="19458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72000" tIns="72000" rIns="72000" bIns="72000">
            <a:spAutoFit/>
          </a:bodyPr>
          <a:lstStyle/>
          <a:p>
            <a:pPr>
              <a:defRPr/>
            </a:pPr>
            <a:r>
              <a:rPr lang="de-DE" sz="900" b="1" dirty="0" err="1" smtClean="0">
                <a:latin typeface="Courier New" pitchFamily="49" charset="0"/>
              </a:rPr>
              <a:t>label</a:t>
            </a:r>
            <a:r>
              <a:rPr lang="de-DE" sz="900" b="1" dirty="0" smtClean="0">
                <a:latin typeface="Courier New" pitchFamily="49" charset="0"/>
              </a:rPr>
              <a:t> </a:t>
            </a:r>
            <a:r>
              <a:rPr lang="de-DE" sz="900" dirty="0" smtClean="0">
                <a:latin typeface="Courier New" pitchFamily="49" charset="0"/>
              </a:rPr>
              <a:t>l1</a:t>
            </a:r>
            <a:r>
              <a:rPr lang="de-DE" sz="900" b="1" dirty="0" smtClean="0">
                <a:latin typeface="Courier New" pitchFamily="49" charset="0"/>
              </a:rPr>
              <a:t>;cont</a:t>
            </a:r>
            <a:r>
              <a:rPr lang="de-DE" sz="900" dirty="0" smtClean="0">
                <a:latin typeface="Courier New" pitchFamily="49" charset="0"/>
              </a:rPr>
              <a:t>{}</a:t>
            </a:r>
            <a:r>
              <a:rPr lang="de-DE" sz="900" b="1" dirty="0" err="1" smtClean="0">
                <a:latin typeface="Courier New" pitchFamily="49" charset="0"/>
              </a:rPr>
              <a:t>inv</a:t>
            </a:r>
            <a:r>
              <a:rPr lang="de-DE" sz="900" dirty="0" smtClean="0">
                <a:latin typeface="Courier New" pitchFamily="49" charset="0"/>
              </a:rPr>
              <a:t>{inv_1}</a:t>
            </a:r>
            <a:endParaRPr lang="de-DE" sz="900" dirty="0">
              <a:latin typeface="Courier New" pitchFamily="49" charset="0"/>
            </a:endParaRPr>
          </a:p>
          <a:p>
            <a:pPr>
              <a:defRPr/>
            </a:pPr>
            <a:r>
              <a:rPr lang="de-DE" sz="900" b="1" dirty="0" err="1">
                <a:latin typeface="Courier New" pitchFamily="49" charset="0"/>
              </a:rPr>
              <a:t>until</a:t>
            </a:r>
            <a:r>
              <a:rPr lang="de-DE" sz="900" dirty="0">
                <a:latin typeface="Courier New" pitchFamily="49" charset="0"/>
              </a:rPr>
              <a:t>{</a:t>
            </a:r>
          </a:p>
          <a:p>
            <a:pPr lvl="1">
              <a:defRPr/>
            </a:pPr>
            <a:r>
              <a:rPr lang="de-DE" sz="900" dirty="0" smtClean="0">
                <a:latin typeface="Courier New" pitchFamily="49" charset="0"/>
              </a:rPr>
              <a:t>[g2] {} </a:t>
            </a:r>
            <a:r>
              <a:rPr lang="de-DE" sz="900" b="1" dirty="0" err="1">
                <a:latin typeface="Courier New" pitchFamily="49" charset="0"/>
              </a:rPr>
              <a:t>goto</a:t>
            </a:r>
            <a:r>
              <a:rPr lang="de-DE" sz="900" dirty="0">
                <a:latin typeface="Courier New" pitchFamily="49" charset="0"/>
              </a:rPr>
              <a:t> </a:t>
            </a:r>
            <a:r>
              <a:rPr lang="de-DE" sz="900" dirty="0" smtClean="0">
                <a:latin typeface="Courier New" pitchFamily="49" charset="0"/>
              </a:rPr>
              <a:t>l2;</a:t>
            </a:r>
          </a:p>
          <a:p>
            <a:pPr lvl="1">
              <a:defRPr/>
            </a:pPr>
            <a:r>
              <a:rPr lang="de-DE" sz="900" dirty="0" smtClean="0">
                <a:latin typeface="Courier New" pitchFamily="49" charset="0"/>
              </a:rPr>
              <a:t>[g2]</a:t>
            </a:r>
            <a:r>
              <a:rPr lang="de-DE" sz="900" dirty="0" err="1" smtClean="0">
                <a:latin typeface="Courier New" pitchFamily="49" charset="0"/>
              </a:rPr>
              <a:t>p.receive</a:t>
            </a:r>
            <a:r>
              <a:rPr lang="de-DE" sz="900" dirty="0" smtClean="0">
                <a:latin typeface="Courier New" pitchFamily="49" charset="0"/>
              </a:rPr>
              <a:t>(</a:t>
            </a:r>
            <a:r>
              <a:rPr lang="de-DE" sz="900" b="1" dirty="0" err="1" smtClean="0">
                <a:latin typeface="Courier New" pitchFamily="49" charset="0"/>
              </a:rPr>
              <a:t>event</a:t>
            </a:r>
            <a:r>
              <a:rPr lang="de-DE" sz="900" dirty="0" smtClean="0">
                <a:latin typeface="Courier New" pitchFamily="49" charset="0"/>
              </a:rPr>
              <a:t>) {} </a:t>
            </a:r>
            <a:r>
              <a:rPr lang="de-DE" sz="900" b="1" dirty="0" err="1" smtClean="0">
                <a:latin typeface="Courier New" pitchFamily="49" charset="0"/>
              </a:rPr>
              <a:t>goto</a:t>
            </a:r>
            <a:r>
              <a:rPr lang="de-DE" sz="900" dirty="0" smtClean="0">
                <a:latin typeface="Courier New" pitchFamily="49" charset="0"/>
              </a:rPr>
              <a:t> l2;</a:t>
            </a:r>
          </a:p>
          <a:p>
            <a:pPr lvl="1">
              <a:defRPr/>
            </a:pPr>
            <a:r>
              <a:rPr lang="de-DE" sz="900" dirty="0" smtClean="0">
                <a:latin typeface="Courier New" pitchFamily="49" charset="0"/>
              </a:rPr>
              <a:t>[</a:t>
            </a:r>
            <a:r>
              <a:rPr lang="de-DE" sz="900" dirty="0" err="1" smtClean="0">
                <a:latin typeface="Courier New" pitchFamily="49" charset="0"/>
              </a:rPr>
              <a:t>true</a:t>
            </a:r>
            <a:r>
              <a:rPr lang="de-DE" sz="900" dirty="0" smtClean="0">
                <a:latin typeface="Courier New" pitchFamily="49" charset="0"/>
              </a:rPr>
              <a:t>] </a:t>
            </a:r>
            <a:r>
              <a:rPr lang="de-DE" sz="900" b="1" dirty="0" err="1" smtClean="0">
                <a:latin typeface="Courier New" pitchFamily="49" charset="0"/>
              </a:rPr>
              <a:t>goto</a:t>
            </a:r>
            <a:r>
              <a:rPr lang="de-DE" sz="900" dirty="0" smtClean="0">
                <a:latin typeface="Courier New" pitchFamily="49" charset="0"/>
              </a:rPr>
              <a:t> l2;</a:t>
            </a:r>
            <a:endParaRPr lang="de-DE" sz="900" dirty="0">
              <a:latin typeface="Courier New" pitchFamily="49" charset="0"/>
            </a:endParaRPr>
          </a:p>
          <a:p>
            <a:pPr lvl="1">
              <a:defRPr/>
            </a:pPr>
            <a:r>
              <a:rPr lang="de-DE" sz="900" dirty="0">
                <a:latin typeface="Courier New" pitchFamily="49" charset="0"/>
              </a:rPr>
              <a:t>[</a:t>
            </a:r>
            <a:r>
              <a:rPr lang="de-DE" sz="900" b="1" dirty="0">
                <a:latin typeface="Courier New" pitchFamily="49" charset="0"/>
              </a:rPr>
              <a:t>not </a:t>
            </a:r>
            <a:r>
              <a:rPr lang="de-DE" sz="900" b="1" dirty="0" err="1">
                <a:latin typeface="Courier New" pitchFamily="49" charset="0"/>
              </a:rPr>
              <a:t>inv</a:t>
            </a:r>
            <a:r>
              <a:rPr lang="de-DE" sz="900" dirty="0">
                <a:latin typeface="Courier New" pitchFamily="49" charset="0"/>
              </a:rPr>
              <a:t>] </a:t>
            </a:r>
            <a:r>
              <a:rPr lang="de-DE" sz="900" dirty="0" err="1">
                <a:latin typeface="Courier New" pitchFamily="49" charset="0"/>
              </a:rPr>
              <a:t>p.</a:t>
            </a:r>
            <a:r>
              <a:rPr lang="de-DE" sz="900" b="1" dirty="0" err="1">
                <a:latin typeface="Courier New" pitchFamily="49" charset="0"/>
              </a:rPr>
              <a:t>receive</a:t>
            </a:r>
            <a:r>
              <a:rPr lang="de-DE" sz="900" dirty="0">
                <a:latin typeface="Courier New" pitchFamily="49" charset="0"/>
              </a:rPr>
              <a:t>(m){do </a:t>
            </a:r>
            <a:r>
              <a:rPr lang="de-DE" sz="900" dirty="0" err="1">
                <a:latin typeface="Courier New" pitchFamily="49" charset="0"/>
              </a:rPr>
              <a:t>something</a:t>
            </a:r>
            <a:r>
              <a:rPr lang="de-DE" sz="900" dirty="0">
                <a:latin typeface="Courier New" pitchFamily="49" charset="0"/>
              </a:rPr>
              <a:t> </a:t>
            </a:r>
            <a:r>
              <a:rPr lang="de-DE" sz="900" dirty="0" err="1">
                <a:latin typeface="Courier New" pitchFamily="49" charset="0"/>
              </a:rPr>
              <a:t>else</a:t>
            </a:r>
            <a:r>
              <a:rPr lang="de-DE" sz="900" dirty="0" smtClean="0">
                <a:latin typeface="Courier New" pitchFamily="49" charset="0"/>
              </a:rPr>
              <a:t>};</a:t>
            </a:r>
            <a:endParaRPr lang="de-DE" sz="900" dirty="0">
              <a:latin typeface="Courier New" pitchFamily="49" charset="0"/>
            </a:endParaRPr>
          </a:p>
          <a:p>
            <a:pPr>
              <a:defRPr/>
            </a:pPr>
            <a:r>
              <a:rPr lang="de-DE" sz="900" dirty="0" smtClean="0">
                <a:latin typeface="Courier New" pitchFamily="49" charset="0"/>
              </a:rPr>
              <a:t>}</a:t>
            </a:r>
          </a:p>
          <a:p>
            <a:pPr>
              <a:defRPr/>
            </a:pPr>
            <a:endParaRPr lang="de-DE" sz="900" dirty="0" smtClean="0">
              <a:latin typeface="Courier New" pitchFamily="49" charset="0"/>
            </a:endParaRPr>
          </a:p>
          <a:p>
            <a:pPr>
              <a:defRPr/>
            </a:pPr>
            <a:r>
              <a:rPr lang="de-DE" sz="900" b="1" dirty="0" err="1" smtClean="0">
                <a:latin typeface="Courier New" pitchFamily="49" charset="0"/>
              </a:rPr>
              <a:t>label</a:t>
            </a:r>
            <a:r>
              <a:rPr lang="de-DE" sz="900" b="1" dirty="0" smtClean="0">
                <a:latin typeface="Courier New" pitchFamily="49" charset="0"/>
              </a:rPr>
              <a:t> </a:t>
            </a:r>
            <a:r>
              <a:rPr lang="de-DE" sz="900" dirty="0" smtClean="0">
                <a:latin typeface="Courier New" pitchFamily="49" charset="0"/>
              </a:rPr>
              <a:t>l2</a:t>
            </a:r>
            <a:r>
              <a:rPr lang="de-DE" sz="900" b="1" dirty="0" smtClean="0">
                <a:latin typeface="Courier New" pitchFamily="49" charset="0"/>
              </a:rPr>
              <a:t>;cont</a:t>
            </a:r>
            <a:r>
              <a:rPr lang="de-DE" sz="900" dirty="0" smtClean="0">
                <a:latin typeface="Courier New" pitchFamily="49" charset="0"/>
              </a:rPr>
              <a:t>{}</a:t>
            </a:r>
            <a:r>
              <a:rPr lang="de-DE" sz="900" b="1" dirty="0" err="1" smtClean="0">
                <a:latin typeface="Courier New" pitchFamily="49" charset="0"/>
              </a:rPr>
              <a:t>inv</a:t>
            </a:r>
            <a:r>
              <a:rPr lang="de-DE" sz="900" dirty="0" smtClean="0">
                <a:latin typeface="Courier New" pitchFamily="49" charset="0"/>
              </a:rPr>
              <a:t>{inv_2}</a:t>
            </a:r>
          </a:p>
          <a:p>
            <a:pPr>
              <a:defRPr/>
            </a:pPr>
            <a:r>
              <a:rPr lang="de-DE" sz="900" b="1" dirty="0" err="1" smtClean="0">
                <a:latin typeface="Courier New" pitchFamily="49" charset="0"/>
              </a:rPr>
              <a:t>until</a:t>
            </a:r>
            <a:r>
              <a:rPr lang="de-DE" sz="900" dirty="0" smtClean="0">
                <a:latin typeface="Courier New" pitchFamily="49" charset="0"/>
              </a:rPr>
              <a:t>{</a:t>
            </a:r>
          </a:p>
          <a:p>
            <a:pPr>
              <a:defRPr/>
            </a:pPr>
            <a:r>
              <a:rPr lang="de-DE" sz="900" dirty="0" smtClean="0">
                <a:latin typeface="Courier New" pitchFamily="49" charset="0"/>
              </a:rPr>
              <a:t>  [g_3]</a:t>
            </a:r>
            <a:r>
              <a:rPr lang="de-DE" sz="900" b="1" dirty="0" smtClean="0">
                <a:latin typeface="Courier New" pitchFamily="49" charset="0"/>
              </a:rPr>
              <a:t> </a:t>
            </a:r>
            <a:r>
              <a:rPr lang="de-DE" sz="900" b="1" dirty="0" err="1" smtClean="0">
                <a:latin typeface="Courier New" pitchFamily="49" charset="0"/>
              </a:rPr>
              <a:t>goto</a:t>
            </a:r>
            <a:r>
              <a:rPr lang="de-DE" sz="900" b="1" dirty="0" smtClean="0">
                <a:latin typeface="Courier New" pitchFamily="49" charset="0"/>
              </a:rPr>
              <a:t> </a:t>
            </a:r>
            <a:r>
              <a:rPr lang="de-DE" sz="900" dirty="0" smtClean="0">
                <a:latin typeface="Courier New" pitchFamily="49" charset="0"/>
              </a:rPr>
              <a:t>l1;</a:t>
            </a:r>
          </a:p>
          <a:p>
            <a:pPr>
              <a:defRPr/>
            </a:pPr>
            <a:r>
              <a:rPr lang="de-DE" sz="900" dirty="0" smtClean="0">
                <a:latin typeface="Courier New" pitchFamily="49" charset="0"/>
              </a:rPr>
              <a:t>  [g_4] </a:t>
            </a:r>
            <a:r>
              <a:rPr lang="de-DE" sz="900" b="1" dirty="0" smtClean="0">
                <a:latin typeface="Courier New" pitchFamily="49" charset="0"/>
              </a:rPr>
              <a:t>break</a:t>
            </a:r>
            <a:r>
              <a:rPr lang="de-DE" sz="900" dirty="0" smtClean="0">
                <a:latin typeface="Courier New" pitchFamily="49" charset="0"/>
              </a:rPr>
              <a:t>;</a:t>
            </a:r>
          </a:p>
          <a:p>
            <a:pPr>
              <a:defRPr/>
            </a:pPr>
            <a:r>
              <a:rPr lang="de-DE" sz="900" dirty="0" smtClean="0">
                <a:latin typeface="Courier New" pitchFamily="49" charset="0"/>
              </a:rPr>
              <a:t>}</a:t>
            </a:r>
            <a:endParaRPr lang="de-DE" sz="9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1" uiExpand="1" build="allAtOnce" animBg="1"/>
      <p:bldP spid="20" grpId="0" build="allAtOnce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 Semantics: Mapping to FSM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3A84F-AEAA-470A-853C-510E8D8D853E}" type="slidenum">
              <a:rPr lang="de-DE" smtClean="0"/>
              <a:pPr>
                <a:defRPr/>
              </a:pPr>
              <a:t>19</a:t>
            </a:fld>
            <a:endParaRPr lang="de-DE" dirty="0"/>
          </a:p>
        </p:txBody>
      </p:sp>
      <p:sp>
        <p:nvSpPr>
          <p:cNvPr id="5" name="Ellipse 4"/>
          <p:cNvSpPr/>
          <p:nvPr/>
        </p:nvSpPr>
        <p:spPr>
          <a:xfrm>
            <a:off x="1357313" y="3357563"/>
            <a:ext cx="1643062" cy="1000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dirty="0"/>
              <a:t>inv_1</a:t>
            </a:r>
          </a:p>
        </p:txBody>
      </p:sp>
      <p:sp>
        <p:nvSpPr>
          <p:cNvPr id="7" name="Ellipse 6"/>
          <p:cNvSpPr/>
          <p:nvPr/>
        </p:nvSpPr>
        <p:spPr>
          <a:xfrm>
            <a:off x="6500813" y="3214688"/>
            <a:ext cx="1714500" cy="1428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dirty="0"/>
              <a:t>inv_2</a:t>
            </a:r>
          </a:p>
        </p:txBody>
      </p:sp>
      <p:sp>
        <p:nvSpPr>
          <p:cNvPr id="10" name="Freihandform 9"/>
          <p:cNvSpPr/>
          <p:nvPr/>
        </p:nvSpPr>
        <p:spPr>
          <a:xfrm>
            <a:off x="2357438" y="2428875"/>
            <a:ext cx="4500562" cy="960438"/>
          </a:xfrm>
          <a:custGeom>
            <a:avLst/>
            <a:gdLst>
              <a:gd name="connsiteX0" fmla="*/ 0 w 2199190"/>
              <a:gd name="connsiteY0" fmla="*/ 505427 h 551726"/>
              <a:gd name="connsiteX1" fmla="*/ 1331089 w 2199190"/>
              <a:gd name="connsiteY1" fmla="*/ 7716 h 551726"/>
              <a:gd name="connsiteX2" fmla="*/ 2199190 w 2199190"/>
              <a:gd name="connsiteY2" fmla="*/ 551726 h 551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9190" h="551726">
                <a:moveTo>
                  <a:pt x="0" y="505427"/>
                </a:moveTo>
                <a:cubicBezTo>
                  <a:pt x="482278" y="252713"/>
                  <a:pt x="964557" y="0"/>
                  <a:pt x="1331089" y="7716"/>
                </a:cubicBezTo>
                <a:cubicBezTo>
                  <a:pt x="1697621" y="15432"/>
                  <a:pt x="2035215" y="457200"/>
                  <a:pt x="2199190" y="551726"/>
                </a:cubicBezTo>
              </a:path>
            </a:pathLst>
          </a:cu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1" name="Freihandform 10"/>
          <p:cNvSpPr/>
          <p:nvPr/>
        </p:nvSpPr>
        <p:spPr>
          <a:xfrm>
            <a:off x="2857500" y="3143250"/>
            <a:ext cx="3714750" cy="500063"/>
          </a:xfrm>
          <a:custGeom>
            <a:avLst/>
            <a:gdLst>
              <a:gd name="connsiteX0" fmla="*/ 0 w 2199190"/>
              <a:gd name="connsiteY0" fmla="*/ 505427 h 551726"/>
              <a:gd name="connsiteX1" fmla="*/ 1331089 w 2199190"/>
              <a:gd name="connsiteY1" fmla="*/ 7716 h 551726"/>
              <a:gd name="connsiteX2" fmla="*/ 2199190 w 2199190"/>
              <a:gd name="connsiteY2" fmla="*/ 551726 h 551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9190" h="551726">
                <a:moveTo>
                  <a:pt x="0" y="505427"/>
                </a:moveTo>
                <a:cubicBezTo>
                  <a:pt x="482278" y="252713"/>
                  <a:pt x="964557" y="0"/>
                  <a:pt x="1331089" y="7716"/>
                </a:cubicBezTo>
                <a:cubicBezTo>
                  <a:pt x="1697621" y="15432"/>
                  <a:pt x="2035215" y="457200"/>
                  <a:pt x="2199190" y="551726"/>
                </a:cubicBezTo>
              </a:path>
            </a:pathLst>
          </a:cu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3" name="Freihandform 12"/>
          <p:cNvSpPr/>
          <p:nvPr/>
        </p:nvSpPr>
        <p:spPr>
          <a:xfrm rot="10800000">
            <a:off x="2428875" y="4357688"/>
            <a:ext cx="4286250" cy="1785937"/>
          </a:xfrm>
          <a:custGeom>
            <a:avLst/>
            <a:gdLst>
              <a:gd name="connsiteX0" fmla="*/ 0 w 2199190"/>
              <a:gd name="connsiteY0" fmla="*/ 505427 h 551726"/>
              <a:gd name="connsiteX1" fmla="*/ 1331089 w 2199190"/>
              <a:gd name="connsiteY1" fmla="*/ 7716 h 551726"/>
              <a:gd name="connsiteX2" fmla="*/ 2199190 w 2199190"/>
              <a:gd name="connsiteY2" fmla="*/ 551726 h 551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9190" h="551726">
                <a:moveTo>
                  <a:pt x="0" y="505427"/>
                </a:moveTo>
                <a:cubicBezTo>
                  <a:pt x="482278" y="252713"/>
                  <a:pt x="964557" y="0"/>
                  <a:pt x="1331089" y="7716"/>
                </a:cubicBezTo>
                <a:cubicBezTo>
                  <a:pt x="1697621" y="15432"/>
                  <a:pt x="2035215" y="457200"/>
                  <a:pt x="2199190" y="551726"/>
                </a:cubicBezTo>
              </a:path>
            </a:pathLst>
          </a:cu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4" name="Freihandform 13"/>
          <p:cNvSpPr/>
          <p:nvPr/>
        </p:nvSpPr>
        <p:spPr>
          <a:xfrm flipV="1">
            <a:off x="3000375" y="3929063"/>
            <a:ext cx="3500438" cy="142875"/>
          </a:xfrm>
          <a:custGeom>
            <a:avLst/>
            <a:gdLst>
              <a:gd name="connsiteX0" fmla="*/ 0 w 2199190"/>
              <a:gd name="connsiteY0" fmla="*/ 505427 h 551726"/>
              <a:gd name="connsiteX1" fmla="*/ 1331089 w 2199190"/>
              <a:gd name="connsiteY1" fmla="*/ 7716 h 551726"/>
              <a:gd name="connsiteX2" fmla="*/ 2199190 w 2199190"/>
              <a:gd name="connsiteY2" fmla="*/ 551726 h 551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9190" h="551726">
                <a:moveTo>
                  <a:pt x="0" y="505427"/>
                </a:moveTo>
                <a:cubicBezTo>
                  <a:pt x="482278" y="252713"/>
                  <a:pt x="964557" y="0"/>
                  <a:pt x="1331089" y="7716"/>
                </a:cubicBezTo>
                <a:cubicBezTo>
                  <a:pt x="1697621" y="15432"/>
                  <a:pt x="2035215" y="457200"/>
                  <a:pt x="2199190" y="551726"/>
                </a:cubicBezTo>
              </a:path>
            </a:pathLst>
          </a:cu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5" name="Freihandform 14"/>
          <p:cNvSpPr/>
          <p:nvPr/>
        </p:nvSpPr>
        <p:spPr>
          <a:xfrm>
            <a:off x="923925" y="4143375"/>
            <a:ext cx="1252538" cy="1619250"/>
          </a:xfrm>
          <a:custGeom>
            <a:avLst/>
            <a:gdLst>
              <a:gd name="connsiteX0" fmla="*/ 1251995 w 1251995"/>
              <a:gd name="connsiteY0" fmla="*/ 231493 h 1618526"/>
              <a:gd name="connsiteX1" fmla="*/ 707984 w 1251995"/>
              <a:gd name="connsiteY1" fmla="*/ 1516283 h 1618526"/>
              <a:gd name="connsiteX2" fmla="*/ 36653 w 1251995"/>
              <a:gd name="connsiteY2" fmla="*/ 844952 h 1618526"/>
              <a:gd name="connsiteX3" fmla="*/ 488065 w 1251995"/>
              <a:gd name="connsiteY3" fmla="*/ 0 h 1618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1995" h="1618526">
                <a:moveTo>
                  <a:pt x="1251995" y="231493"/>
                </a:moveTo>
                <a:cubicBezTo>
                  <a:pt x="1081268" y="822766"/>
                  <a:pt x="910541" y="1414040"/>
                  <a:pt x="707984" y="1516283"/>
                </a:cubicBezTo>
                <a:cubicBezTo>
                  <a:pt x="505427" y="1618526"/>
                  <a:pt x="73306" y="1097666"/>
                  <a:pt x="36653" y="844952"/>
                </a:cubicBezTo>
                <a:cubicBezTo>
                  <a:pt x="0" y="592238"/>
                  <a:pt x="412830" y="113818"/>
                  <a:pt x="488065" y="0"/>
                </a:cubicBezTo>
              </a:path>
            </a:pathLst>
          </a:cu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7419" name="Textfeld 17"/>
          <p:cNvSpPr txBox="1">
            <a:spLocks noChangeArrowheads="1"/>
          </p:cNvSpPr>
          <p:nvPr/>
        </p:nvSpPr>
        <p:spPr bwMode="auto">
          <a:xfrm>
            <a:off x="3929063" y="2071688"/>
            <a:ext cx="1833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[g_2 </a:t>
            </a:r>
            <a:r>
              <a:rPr lang="de-DE">
                <a:solidFill>
                  <a:srgbClr val="FF0000"/>
                </a:solidFill>
              </a:rPr>
              <a:t>&amp;&amp; inv_2</a:t>
            </a:r>
            <a:r>
              <a:rPr lang="de-DE"/>
              <a:t>]/</a:t>
            </a:r>
          </a:p>
        </p:txBody>
      </p:sp>
      <p:sp>
        <p:nvSpPr>
          <p:cNvPr id="17420" name="Textfeld 19"/>
          <p:cNvSpPr txBox="1">
            <a:spLocks noChangeArrowheads="1"/>
          </p:cNvSpPr>
          <p:nvPr/>
        </p:nvSpPr>
        <p:spPr bwMode="auto">
          <a:xfrm>
            <a:off x="4857750" y="6072188"/>
            <a:ext cx="1960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[g_3 </a:t>
            </a:r>
            <a:r>
              <a:rPr lang="de-DE">
                <a:solidFill>
                  <a:srgbClr val="FF0000"/>
                </a:solidFill>
              </a:rPr>
              <a:t>&amp;&amp; _inv_1</a:t>
            </a:r>
            <a:r>
              <a:rPr lang="de-DE"/>
              <a:t>]/</a:t>
            </a:r>
          </a:p>
        </p:txBody>
      </p:sp>
      <p:sp>
        <p:nvSpPr>
          <p:cNvPr id="17421" name="Textfeld 20"/>
          <p:cNvSpPr txBox="1">
            <a:spLocks noChangeArrowheads="1"/>
          </p:cNvSpPr>
          <p:nvPr/>
        </p:nvSpPr>
        <p:spPr bwMode="auto">
          <a:xfrm>
            <a:off x="3571875" y="4857750"/>
            <a:ext cx="22209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 [!inv_1 &amp;&amp; inv_2</a:t>
            </a:r>
            <a:r>
              <a:rPr lang="de-DE">
                <a:solidFill>
                  <a:srgbClr val="DE101D"/>
                </a:solidFill>
              </a:rPr>
              <a:t>]/</a:t>
            </a:r>
          </a:p>
        </p:txBody>
      </p:sp>
      <p:sp>
        <p:nvSpPr>
          <p:cNvPr id="17422" name="Textfeld 21"/>
          <p:cNvSpPr txBox="1">
            <a:spLocks noChangeArrowheads="1"/>
          </p:cNvSpPr>
          <p:nvPr/>
        </p:nvSpPr>
        <p:spPr bwMode="auto">
          <a:xfrm>
            <a:off x="1071563" y="5715000"/>
            <a:ext cx="15700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[!inv_1]/error</a:t>
            </a:r>
          </a:p>
        </p:txBody>
      </p:sp>
      <p:sp>
        <p:nvSpPr>
          <p:cNvPr id="23" name="Freihandform 22"/>
          <p:cNvSpPr/>
          <p:nvPr/>
        </p:nvSpPr>
        <p:spPr>
          <a:xfrm flipV="1">
            <a:off x="2643188" y="4214813"/>
            <a:ext cx="3929062" cy="642937"/>
          </a:xfrm>
          <a:custGeom>
            <a:avLst/>
            <a:gdLst>
              <a:gd name="connsiteX0" fmla="*/ 0 w 2199190"/>
              <a:gd name="connsiteY0" fmla="*/ 505427 h 551726"/>
              <a:gd name="connsiteX1" fmla="*/ 1331089 w 2199190"/>
              <a:gd name="connsiteY1" fmla="*/ 7716 h 551726"/>
              <a:gd name="connsiteX2" fmla="*/ 2199190 w 2199190"/>
              <a:gd name="connsiteY2" fmla="*/ 551726 h 551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9190" h="551726">
                <a:moveTo>
                  <a:pt x="0" y="505427"/>
                </a:moveTo>
                <a:cubicBezTo>
                  <a:pt x="482278" y="252713"/>
                  <a:pt x="964557" y="0"/>
                  <a:pt x="1331089" y="7716"/>
                </a:cubicBezTo>
                <a:cubicBezTo>
                  <a:pt x="1697621" y="15432"/>
                  <a:pt x="2035215" y="457200"/>
                  <a:pt x="2199190" y="551726"/>
                </a:cubicBezTo>
              </a:path>
            </a:pathLst>
          </a:cu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7424" name="Textfeld 23"/>
          <p:cNvSpPr txBox="1">
            <a:spLocks noChangeArrowheads="1"/>
          </p:cNvSpPr>
          <p:nvPr/>
        </p:nvSpPr>
        <p:spPr bwMode="auto">
          <a:xfrm>
            <a:off x="4071938" y="2714625"/>
            <a:ext cx="1631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rgbClr val="DE101D"/>
                </a:solidFill>
              </a:rPr>
              <a:t>[</a:t>
            </a:r>
            <a:r>
              <a:rPr lang="de-DE">
                <a:solidFill>
                  <a:srgbClr val="FF0000"/>
                </a:solidFill>
              </a:rPr>
              <a:t>inv_2</a:t>
            </a:r>
            <a:r>
              <a:rPr lang="de-DE">
                <a:solidFill>
                  <a:srgbClr val="DE101D"/>
                </a:solidFill>
              </a:rPr>
              <a:t>] </a:t>
            </a:r>
            <a:r>
              <a:rPr lang="de-DE"/>
              <a:t>event/</a:t>
            </a:r>
          </a:p>
        </p:txBody>
      </p:sp>
      <p:sp>
        <p:nvSpPr>
          <p:cNvPr id="25" name="Ellipse 24"/>
          <p:cNvSpPr/>
          <p:nvPr/>
        </p:nvSpPr>
        <p:spPr>
          <a:xfrm flipH="1">
            <a:off x="2643188" y="4214813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7427" name="Textfeld 26"/>
          <p:cNvSpPr txBox="1">
            <a:spLocks noChangeArrowheads="1"/>
          </p:cNvSpPr>
          <p:nvPr/>
        </p:nvSpPr>
        <p:spPr bwMode="auto">
          <a:xfrm>
            <a:off x="4429125" y="3643313"/>
            <a:ext cx="10683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 [inv_2</a:t>
            </a:r>
            <a:r>
              <a:rPr lang="de-DE">
                <a:solidFill>
                  <a:srgbClr val="DE101D"/>
                </a:solidFill>
              </a:rPr>
              <a:t>]/</a:t>
            </a:r>
          </a:p>
        </p:txBody>
      </p:sp>
      <p:sp>
        <p:nvSpPr>
          <p:cNvPr id="28" name="Ellipse 27"/>
          <p:cNvSpPr/>
          <p:nvPr/>
        </p:nvSpPr>
        <p:spPr>
          <a:xfrm>
            <a:off x="8001000" y="5286375"/>
            <a:ext cx="342900" cy="28575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9" name="Freihandform 28"/>
          <p:cNvSpPr/>
          <p:nvPr/>
        </p:nvSpPr>
        <p:spPr>
          <a:xfrm rot="4221921">
            <a:off x="7770812" y="4800601"/>
            <a:ext cx="669925" cy="114300"/>
          </a:xfrm>
          <a:custGeom>
            <a:avLst/>
            <a:gdLst>
              <a:gd name="connsiteX0" fmla="*/ 0 w 2199190"/>
              <a:gd name="connsiteY0" fmla="*/ 505427 h 551726"/>
              <a:gd name="connsiteX1" fmla="*/ 1331089 w 2199190"/>
              <a:gd name="connsiteY1" fmla="*/ 7716 h 551726"/>
              <a:gd name="connsiteX2" fmla="*/ 2199190 w 2199190"/>
              <a:gd name="connsiteY2" fmla="*/ 551726 h 551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9190" h="551726">
                <a:moveTo>
                  <a:pt x="0" y="505427"/>
                </a:moveTo>
                <a:cubicBezTo>
                  <a:pt x="482278" y="252713"/>
                  <a:pt x="964557" y="0"/>
                  <a:pt x="1331089" y="7716"/>
                </a:cubicBezTo>
                <a:cubicBezTo>
                  <a:pt x="1697621" y="15432"/>
                  <a:pt x="2035215" y="457200"/>
                  <a:pt x="2199190" y="551726"/>
                </a:cubicBezTo>
              </a:path>
            </a:pathLst>
          </a:cu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7434" name="Textfeld 16"/>
          <p:cNvSpPr txBox="1">
            <a:spLocks noChangeArrowheads="1"/>
          </p:cNvSpPr>
          <p:nvPr/>
        </p:nvSpPr>
        <p:spPr bwMode="auto">
          <a:xfrm>
            <a:off x="8072438" y="4357688"/>
            <a:ext cx="8302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[g_4]/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Continuous Systems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14348" y="1643050"/>
            <a:ext cx="4745043" cy="4357718"/>
          </a:xfrm>
        </p:spPr>
        <p:txBody>
          <a:bodyPr/>
          <a:lstStyle/>
          <a:p>
            <a:r>
              <a:rPr lang="en-US" dirty="0" smtClean="0"/>
              <a:t>Example: Bouncing Ball</a:t>
            </a:r>
          </a:p>
          <a:p>
            <a:pPr lvl="1"/>
            <a:r>
              <a:rPr lang="en-US" dirty="0" smtClean="0"/>
              <a:t>A rubber ball is thrown into the air with a velocity of 15 meters per second from a height of 10 m</a:t>
            </a:r>
          </a:p>
          <a:p>
            <a:r>
              <a:rPr lang="en-US" dirty="0" smtClean="0"/>
              <a:t>Valuation over time</a:t>
            </a:r>
          </a:p>
          <a:p>
            <a:r>
              <a:rPr lang="en-US" dirty="0" smtClean="0"/>
              <a:t>Assessment of system properties by derivation of signal curves 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714488"/>
            <a:ext cx="340995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and Sequential Composition Modes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500034" y="1500188"/>
            <a:ext cx="8143875" cy="46050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360000" tIns="360000" rIns="360000" bIns="360000">
            <a:spAutoFit/>
          </a:bodyPr>
          <a:lstStyle/>
          <a:p>
            <a:pPr>
              <a:defRPr/>
            </a:pPr>
            <a:r>
              <a:rPr lang="de-DE" b="1" dirty="0" err="1" smtClean="0">
                <a:latin typeface="Courier New" pitchFamily="49" charset="0"/>
              </a:rPr>
              <a:t>label</a:t>
            </a:r>
            <a:r>
              <a:rPr lang="de-DE" b="1" dirty="0" smtClean="0">
                <a:latin typeface="Courier New" pitchFamily="49" charset="0"/>
              </a:rPr>
              <a:t> </a:t>
            </a:r>
            <a:r>
              <a:rPr lang="de-DE" dirty="0" smtClean="0">
                <a:latin typeface="Courier New" pitchFamily="49" charset="0"/>
              </a:rPr>
              <a:t>l1</a:t>
            </a:r>
            <a:r>
              <a:rPr lang="de-DE" b="1" dirty="0" smtClean="0">
                <a:latin typeface="Courier New" pitchFamily="49" charset="0"/>
              </a:rPr>
              <a:t>;</a:t>
            </a:r>
          </a:p>
          <a:p>
            <a:pPr>
              <a:defRPr/>
            </a:pPr>
            <a:r>
              <a:rPr lang="de-DE" b="1" dirty="0" err="1" smtClean="0">
                <a:latin typeface="Courier New" pitchFamily="49" charset="0"/>
              </a:rPr>
              <a:t>seq</a:t>
            </a:r>
            <a:r>
              <a:rPr lang="de-DE" dirty="0" smtClean="0">
                <a:latin typeface="Courier New" pitchFamily="49" charset="0"/>
              </a:rPr>
              <a:t>{</a:t>
            </a:r>
          </a:p>
          <a:p>
            <a:pPr>
              <a:defRPr/>
            </a:pPr>
            <a:r>
              <a:rPr lang="de-DE" dirty="0" smtClean="0">
                <a:latin typeface="Courier New" pitchFamily="49" charset="0"/>
              </a:rPr>
              <a:t>	par{</a:t>
            </a:r>
          </a:p>
          <a:p>
            <a:pPr>
              <a:defRPr/>
            </a:pPr>
            <a:r>
              <a:rPr lang="de-DE" dirty="0" smtClean="0">
                <a:latin typeface="Courier New" pitchFamily="49" charset="0"/>
              </a:rPr>
              <a:t>		</a:t>
            </a:r>
            <a:r>
              <a:rPr lang="de-DE" b="1" dirty="0" err="1" smtClean="0">
                <a:latin typeface="Courier New" pitchFamily="49" charset="0"/>
              </a:rPr>
              <a:t>cont</a:t>
            </a:r>
            <a:r>
              <a:rPr lang="de-DE" dirty="0" smtClean="0">
                <a:latin typeface="Courier New" pitchFamily="49" charset="0"/>
              </a:rPr>
              <a:t>{</a:t>
            </a:r>
            <a:r>
              <a:rPr lang="de-DE" dirty="0" err="1" smtClean="0">
                <a:latin typeface="Courier New" pitchFamily="49" charset="0"/>
              </a:rPr>
              <a:t>outPort</a:t>
            </a:r>
            <a:r>
              <a:rPr lang="de-DE" dirty="0" smtClean="0">
                <a:latin typeface="Courier New" pitchFamily="49" charset="0"/>
              </a:rPr>
              <a:t>:=1.0}</a:t>
            </a:r>
          </a:p>
          <a:p>
            <a:pPr>
              <a:defRPr/>
            </a:pPr>
            <a:r>
              <a:rPr lang="de-DE" dirty="0" smtClean="0">
                <a:latin typeface="Courier New" pitchFamily="49" charset="0"/>
              </a:rPr>
              <a:t>		</a:t>
            </a:r>
            <a:r>
              <a:rPr lang="de-DE" b="1" dirty="0" err="1" smtClean="0">
                <a:latin typeface="Courier New" pitchFamily="49" charset="0"/>
              </a:rPr>
              <a:t>cont</a:t>
            </a:r>
            <a:r>
              <a:rPr lang="de-DE" dirty="0" smtClean="0">
                <a:latin typeface="Courier New" pitchFamily="49" charset="0"/>
              </a:rPr>
              <a:t>{outPort2:=2.0}</a:t>
            </a:r>
          </a:p>
          <a:p>
            <a:pPr>
              <a:defRPr/>
            </a:pPr>
            <a:r>
              <a:rPr lang="de-DE" dirty="0" smtClean="0">
                <a:latin typeface="Courier New" pitchFamily="49" charset="0"/>
              </a:rPr>
              <a:t>	}</a:t>
            </a:r>
            <a:r>
              <a:rPr lang="de-DE" b="1" dirty="0" err="1" smtClean="0">
                <a:latin typeface="Courier New" pitchFamily="49" charset="0"/>
              </a:rPr>
              <a:t>until</a:t>
            </a:r>
            <a:r>
              <a:rPr lang="de-DE" dirty="0" smtClean="0">
                <a:latin typeface="Courier New" pitchFamily="49" charset="0"/>
              </a:rPr>
              <a:t>(</a:t>
            </a:r>
            <a:r>
              <a:rPr lang="de-DE" b="1" dirty="0" err="1" smtClean="0">
                <a:latin typeface="Courier New" pitchFamily="49" charset="0"/>
              </a:rPr>
              <a:t>duration</a:t>
            </a:r>
            <a:r>
              <a:rPr lang="de-DE" dirty="0" smtClean="0">
                <a:latin typeface="Courier New" pitchFamily="49" charset="0"/>
              </a:rPr>
              <a:t>&gt;10.0)</a:t>
            </a:r>
          </a:p>
          <a:p>
            <a:pPr>
              <a:defRPr/>
            </a:pPr>
            <a:r>
              <a:rPr lang="de-DE" dirty="0" smtClean="0">
                <a:latin typeface="Courier New" pitchFamily="49" charset="0"/>
              </a:rPr>
              <a:t>	</a:t>
            </a:r>
            <a:r>
              <a:rPr lang="de-DE" b="1" dirty="0" err="1" smtClean="0">
                <a:latin typeface="Courier New" pitchFamily="49" charset="0"/>
              </a:rPr>
              <a:t>cont</a:t>
            </a:r>
            <a:r>
              <a:rPr lang="de-DE" b="1" dirty="0" smtClean="0">
                <a:latin typeface="Courier New" pitchFamily="49" charset="0"/>
              </a:rPr>
              <a:t> </a:t>
            </a:r>
            <a:r>
              <a:rPr lang="de-DE" dirty="0" smtClean="0">
                <a:latin typeface="Courier New" pitchFamily="49" charset="0"/>
              </a:rPr>
              <a:t>{</a:t>
            </a:r>
            <a:r>
              <a:rPr lang="de-DE" dirty="0" err="1" smtClean="0">
                <a:latin typeface="Courier New" pitchFamily="49" charset="0"/>
              </a:rPr>
              <a:t>outport</a:t>
            </a:r>
            <a:r>
              <a:rPr lang="de-DE" dirty="0" smtClean="0">
                <a:latin typeface="Courier New" pitchFamily="49" charset="0"/>
              </a:rPr>
              <a:t>:=3*</a:t>
            </a:r>
            <a:r>
              <a:rPr lang="de-DE" b="1" dirty="0" err="1" smtClean="0">
                <a:latin typeface="Courier New" pitchFamily="49" charset="0"/>
              </a:rPr>
              <a:t>duration</a:t>
            </a:r>
            <a:r>
              <a:rPr lang="de-DE" dirty="0" smtClean="0">
                <a:latin typeface="Courier New" pitchFamily="49" charset="0"/>
              </a:rPr>
              <a:t>}</a:t>
            </a:r>
          </a:p>
          <a:p>
            <a:pPr>
              <a:defRPr/>
            </a:pPr>
            <a:r>
              <a:rPr lang="de-DE" dirty="0" smtClean="0">
                <a:latin typeface="Courier New" pitchFamily="49" charset="0"/>
              </a:rPr>
              <a:t>}</a:t>
            </a:r>
            <a:endParaRPr lang="de-DE" dirty="0">
              <a:latin typeface="Courier New" pitchFamily="49" charset="0"/>
            </a:endParaRPr>
          </a:p>
          <a:p>
            <a:pPr>
              <a:defRPr/>
            </a:pPr>
            <a:r>
              <a:rPr lang="de-DE" b="1" dirty="0" err="1" smtClean="0">
                <a:latin typeface="Courier New" pitchFamily="49" charset="0"/>
              </a:rPr>
              <a:t>inv</a:t>
            </a:r>
            <a:r>
              <a:rPr lang="de-DE" dirty="0" smtClean="0">
                <a:latin typeface="Courier New" pitchFamily="49" charset="0"/>
              </a:rPr>
              <a:t>{i1}</a:t>
            </a:r>
            <a:endParaRPr lang="de-DE" dirty="0">
              <a:latin typeface="Courier New" pitchFamily="49" charset="0"/>
            </a:endParaRPr>
          </a:p>
          <a:p>
            <a:pPr>
              <a:defRPr/>
            </a:pPr>
            <a:r>
              <a:rPr lang="de-DE" b="1" dirty="0" err="1">
                <a:latin typeface="Courier New" pitchFamily="49" charset="0"/>
              </a:rPr>
              <a:t>until</a:t>
            </a:r>
            <a:r>
              <a:rPr lang="de-DE" dirty="0">
                <a:latin typeface="Courier New" pitchFamily="49" charset="0"/>
              </a:rPr>
              <a:t>{</a:t>
            </a:r>
          </a:p>
          <a:p>
            <a:pPr>
              <a:defRPr/>
            </a:pPr>
            <a:r>
              <a:rPr lang="de-DE" dirty="0" smtClean="0">
                <a:latin typeface="Courier New" pitchFamily="49" charset="0"/>
              </a:rPr>
              <a:t>	[g_1] </a:t>
            </a:r>
            <a:r>
              <a:rPr lang="de-DE" dirty="0" err="1">
                <a:latin typeface="Courier New" pitchFamily="49" charset="0"/>
              </a:rPr>
              <a:t>p.</a:t>
            </a:r>
            <a:r>
              <a:rPr lang="de-DE" b="1" dirty="0" err="1">
                <a:latin typeface="Courier New" pitchFamily="49" charset="0"/>
              </a:rPr>
              <a:t>receive</a:t>
            </a:r>
            <a:r>
              <a:rPr lang="de-DE" dirty="0">
                <a:latin typeface="Courier New" pitchFamily="49" charset="0"/>
              </a:rPr>
              <a:t>(m){do </a:t>
            </a:r>
            <a:r>
              <a:rPr lang="de-DE" dirty="0" err="1">
                <a:latin typeface="Courier New" pitchFamily="49" charset="0"/>
              </a:rPr>
              <a:t>something</a:t>
            </a:r>
            <a:r>
              <a:rPr lang="de-DE" dirty="0">
                <a:latin typeface="Courier New" pitchFamily="49" charset="0"/>
              </a:rPr>
              <a:t>} </a:t>
            </a:r>
            <a:r>
              <a:rPr lang="de-DE" b="1" dirty="0" err="1">
                <a:latin typeface="Courier New" pitchFamily="49" charset="0"/>
              </a:rPr>
              <a:t>goto</a:t>
            </a:r>
            <a:r>
              <a:rPr lang="de-DE" dirty="0">
                <a:latin typeface="Courier New" pitchFamily="49" charset="0"/>
              </a:rPr>
              <a:t> </a:t>
            </a:r>
            <a:r>
              <a:rPr lang="de-DE" dirty="0" smtClean="0">
                <a:latin typeface="Courier New" pitchFamily="49" charset="0"/>
              </a:rPr>
              <a:t>l1;</a:t>
            </a:r>
            <a:endParaRPr lang="de-DE" dirty="0">
              <a:latin typeface="Courier New" pitchFamily="49" charset="0"/>
            </a:endParaRPr>
          </a:p>
          <a:p>
            <a:pPr>
              <a:defRPr/>
            </a:pPr>
            <a:r>
              <a:rPr lang="de-DE" dirty="0" smtClean="0">
                <a:latin typeface="Courier New" pitchFamily="49" charset="0"/>
              </a:rPr>
              <a:t>	[</a:t>
            </a:r>
            <a:r>
              <a:rPr lang="de-DE" b="1" dirty="0" err="1" smtClean="0">
                <a:latin typeface="Courier New" pitchFamily="49" charset="0"/>
              </a:rPr>
              <a:t>finished</a:t>
            </a:r>
            <a:r>
              <a:rPr lang="de-DE" dirty="0" smtClean="0">
                <a:latin typeface="Courier New" pitchFamily="49" charset="0"/>
              </a:rPr>
              <a:t>] {</a:t>
            </a:r>
            <a:r>
              <a:rPr lang="de-DE" dirty="0">
                <a:latin typeface="Courier New" pitchFamily="49" charset="0"/>
              </a:rPr>
              <a:t>do </a:t>
            </a:r>
            <a:r>
              <a:rPr lang="de-DE" dirty="0" err="1">
                <a:latin typeface="Courier New" pitchFamily="49" charset="0"/>
              </a:rPr>
              <a:t>something</a:t>
            </a:r>
            <a:r>
              <a:rPr lang="de-DE" dirty="0">
                <a:latin typeface="Courier New" pitchFamily="49" charset="0"/>
              </a:rPr>
              <a:t> </a:t>
            </a:r>
            <a:r>
              <a:rPr lang="de-DE" dirty="0" err="1">
                <a:latin typeface="Courier New" pitchFamily="49" charset="0"/>
              </a:rPr>
              <a:t>else</a:t>
            </a:r>
            <a:r>
              <a:rPr lang="de-DE" dirty="0" smtClean="0">
                <a:latin typeface="Courier New" pitchFamily="49" charset="0"/>
              </a:rPr>
              <a:t>};</a:t>
            </a:r>
            <a:endParaRPr lang="de-DE" dirty="0">
              <a:latin typeface="Courier New" pitchFamily="49" charset="0"/>
            </a:endParaRPr>
          </a:p>
          <a:p>
            <a:pPr>
              <a:defRPr/>
            </a:pPr>
            <a:r>
              <a:rPr lang="de-DE" dirty="0">
                <a:latin typeface="Courier New" pitchFamily="49" charset="0"/>
              </a:rPr>
              <a:t>}</a:t>
            </a:r>
          </a:p>
          <a:p>
            <a:pPr>
              <a:defRPr/>
            </a:pP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Features </a:t>
            </a:r>
            <a:r>
              <a:rPr lang="de-DE" dirty="0" err="1" smtClean="0"/>
              <a:t>of</a:t>
            </a:r>
            <a:r>
              <a:rPr lang="de-DE" dirty="0" smtClean="0"/>
              <a:t> Structured Modes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 and </a:t>
            </a:r>
            <a:r>
              <a:rPr lang="en-US" dirty="0" err="1" smtClean="0"/>
              <a:t>seq</a:t>
            </a:r>
            <a:r>
              <a:rPr lang="en-US" dirty="0" smtClean="0"/>
              <a:t> modes contain other modes only</a:t>
            </a:r>
          </a:p>
          <a:p>
            <a:pPr lvl="1"/>
            <a:r>
              <a:rPr lang="en-US" dirty="0" err="1" smtClean="0"/>
              <a:t>seq</a:t>
            </a:r>
            <a:r>
              <a:rPr lang="en-US" dirty="0" smtClean="0"/>
              <a:t> starts the first child mode 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seq</a:t>
            </a:r>
            <a:r>
              <a:rPr lang="en-US" dirty="0" smtClean="0"/>
              <a:t> mode has finished internally when</a:t>
            </a:r>
          </a:p>
          <a:p>
            <a:pPr lvl="2"/>
            <a:r>
              <a:rPr lang="en-US" dirty="0" smtClean="0"/>
              <a:t>the last child mode has finished</a:t>
            </a:r>
          </a:p>
          <a:p>
            <a:pPr lvl="2"/>
            <a:r>
              <a:rPr lang="en-US" dirty="0" smtClean="0"/>
              <a:t>the break command has been executed</a:t>
            </a:r>
          </a:p>
          <a:p>
            <a:pPr lvl="1"/>
            <a:r>
              <a:rPr lang="en-US" dirty="0" smtClean="0"/>
              <a:t>par mode starts all child modes</a:t>
            </a:r>
          </a:p>
          <a:p>
            <a:pPr lvl="1"/>
            <a:r>
              <a:rPr lang="en-US" dirty="0" smtClean="0"/>
              <a:t>par mode has finished internally when</a:t>
            </a:r>
          </a:p>
          <a:p>
            <a:pPr lvl="2"/>
            <a:r>
              <a:rPr lang="en-US" dirty="0" smtClean="0"/>
              <a:t>when all child node have finished </a:t>
            </a:r>
          </a:p>
          <a:p>
            <a:r>
              <a:rPr lang="en-US" dirty="0" smtClean="0"/>
              <a:t>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finished</a:t>
            </a:r>
            <a:r>
              <a:rPr lang="en-US" dirty="0" smtClean="0"/>
              <a:t> symbol evaluates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 when a mode has finished internally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Semantics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3" y="1628775"/>
            <a:ext cx="7959753" cy="1514473"/>
          </a:xfrm>
        </p:spPr>
        <p:txBody>
          <a:bodyPr/>
          <a:lstStyle/>
          <a:p>
            <a:r>
              <a:rPr lang="en-US" dirty="0" err="1" smtClean="0"/>
              <a:t>testSystemController</a:t>
            </a:r>
            <a:r>
              <a:rPr lang="en-US" dirty="0" smtClean="0"/>
              <a:t> defines sampling steps</a:t>
            </a:r>
          </a:p>
          <a:p>
            <a:r>
              <a:rPr lang="en-US" dirty="0" err="1" smtClean="0"/>
              <a:t>processMode</a:t>
            </a:r>
            <a:r>
              <a:rPr lang="en-US" dirty="0" smtClean="0"/>
              <a:t> is scheduled for each step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286124"/>
            <a:ext cx="3248727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3357562"/>
            <a:ext cx="4000528" cy="301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Semantics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3" y="1628775"/>
            <a:ext cx="7602563" cy="1228721"/>
          </a:xfrm>
        </p:spPr>
        <p:txBody>
          <a:bodyPr/>
          <a:lstStyle/>
          <a:p>
            <a:r>
              <a:rPr lang="en-US" dirty="0" smtClean="0"/>
              <a:t>controls enabling and disabling of modes</a:t>
            </a:r>
            <a:br>
              <a:rPr lang="en-US" dirty="0" smtClean="0"/>
            </a:br>
            <a:r>
              <a:rPr lang="en-US" sz="2000" dirty="0" smtClean="0">
                <a:solidFill>
                  <a:srgbClr val="FF0000"/>
                </a:solidFill>
              </a:rPr>
              <a:t>please note: when activated each mode lasts at least one step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164" y="3143248"/>
            <a:ext cx="4326464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4857760"/>
            <a:ext cx="283430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3071810"/>
            <a:ext cx="2937265" cy="130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Reusable Mode Definitions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3" y="1628775"/>
            <a:ext cx="8208962" cy="1514473"/>
          </a:xfrm>
        </p:spPr>
        <p:txBody>
          <a:bodyPr/>
          <a:lstStyle/>
          <a:p>
            <a:r>
              <a:rPr lang="en-US" dirty="0" smtClean="0"/>
              <a:t>Reuse by means of macro definition</a:t>
            </a:r>
          </a:p>
          <a:p>
            <a:pPr lvl="1"/>
            <a:r>
              <a:rPr lang="en-US" dirty="0" smtClean="0"/>
              <a:t>Parameters allowed (timers, templates, modes)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runs 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clause assigns definition to components</a:t>
            </a:r>
          </a:p>
          <a:p>
            <a:pPr lvl="1"/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428596" y="3075252"/>
            <a:ext cx="7643866" cy="34970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360000" tIns="360000" rIns="360000" bIns="360000">
            <a:spAutoFit/>
          </a:bodyPr>
          <a:lstStyle/>
          <a:p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mode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seq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mode1(	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inout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param1, </a:t>
            </a:r>
          </a:p>
          <a:p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			in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param2, </a:t>
            </a:r>
          </a:p>
          <a:p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			out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param3, </a:t>
            </a:r>
          </a:p>
          <a:p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mode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mode2) 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runs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 on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MyComp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    mode2();</a:t>
            </a:r>
          </a:p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cont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{x:=2;y:=param1;}</a:t>
            </a:r>
          </a:p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until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{ // Transition</a:t>
            </a:r>
          </a:p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    	  [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duration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&gt;param2] {param3=z;}</a:t>
            </a:r>
          </a:p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    }       </a:t>
            </a:r>
          </a:p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of Mode Macros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 parameters: no recursion allowed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428596" y="2714620"/>
            <a:ext cx="7643866" cy="26660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360000" tIns="360000" rIns="360000" bIns="360000">
            <a:spAutoFit/>
          </a:bodyPr>
          <a:lstStyle/>
          <a:p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mode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cont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myMode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assert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(z &gt; 5.0)}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until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{z &lt; 0.0}</a:t>
            </a:r>
          </a:p>
          <a:p>
            <a:endParaRPr lang="de-DE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seq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    mode1(fvar1, fvar2, fvar3,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myMode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cont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{x:=2.0;y:=1.0;}</a:t>
            </a:r>
          </a:p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} </a:t>
            </a:r>
          </a:p>
          <a:p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until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duration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&gt;100.0)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Extends Mechanism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428596" y="1714488"/>
            <a:ext cx="7786742" cy="432801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360000" tIns="360000" rIns="360000" bIns="360000">
            <a:spAutoFit/>
          </a:bodyPr>
          <a:lstStyle/>
          <a:p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mode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seq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origin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{&lt;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sl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&gt;} 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inv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{&lt;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il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&gt;} 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until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{&lt;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tl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&gt;}</a:t>
            </a:r>
          </a:p>
          <a:p>
            <a:endParaRPr lang="de-DE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mode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seq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extension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extends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origin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{&lt;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additional_sl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&gt;}</a:t>
            </a:r>
          </a:p>
          <a:p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inv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{&lt;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additional_il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&gt;}</a:t>
            </a:r>
          </a:p>
          <a:p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until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{&lt;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additional_tl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&gt;}</a:t>
            </a:r>
          </a:p>
          <a:p>
            <a:endParaRPr lang="de-DE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par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{	&lt;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additional_sl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sl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&gt;}</a:t>
            </a:r>
          </a:p>
          <a:p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inv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{	&lt;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additional_il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il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&gt;}</a:t>
            </a:r>
          </a:p>
          <a:p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until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{	&lt;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additional_tl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tl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Prepends</a:t>
            </a:r>
            <a:r>
              <a:rPr lang="en-US" dirty="0" smtClean="0"/>
              <a:t> Mechanism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27</a:t>
            </a:fld>
            <a:endParaRPr lang="de-DE"/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428596" y="1714488"/>
            <a:ext cx="7786742" cy="432801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360000" tIns="360000" rIns="360000" bIns="360000">
            <a:spAutoFit/>
          </a:bodyPr>
          <a:lstStyle/>
          <a:p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mode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seq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origin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{&lt;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sl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&gt;} 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inv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{&lt;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il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&gt;} 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until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{&lt;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tl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&gt;}</a:t>
            </a:r>
          </a:p>
          <a:p>
            <a:endParaRPr lang="de-DE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mode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seq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extension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prepends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origin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{&lt;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additional_sl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&gt;}</a:t>
            </a:r>
          </a:p>
          <a:p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inv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{&lt;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additional_il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&gt;}</a:t>
            </a:r>
          </a:p>
          <a:p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until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{&lt;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additional_tl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&gt;}</a:t>
            </a:r>
          </a:p>
          <a:p>
            <a:endParaRPr lang="de-DE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par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{	&lt;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sl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additional_sl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&gt;}</a:t>
            </a:r>
          </a:p>
          <a:p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inv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{	&lt;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il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additional_il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&gt;}</a:t>
            </a:r>
          </a:p>
          <a:p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until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{	&lt;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tl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additional_tl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TRI Interfaces Sampling &amp; Time</a:t>
            </a:r>
          </a:p>
        </p:txBody>
      </p:sp>
      <p:sp>
        <p:nvSpPr>
          <p:cNvPr id="2560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 dirty="0" smtClean="0">
                <a:latin typeface="+mj-lt"/>
                <a:cs typeface="Courier New" pitchFamily="49" charset="0"/>
              </a:rPr>
              <a:t>TE, SA -&gt; PA</a:t>
            </a:r>
          </a:p>
          <a:p>
            <a:pPr>
              <a:buFont typeface="Wingdings" pitchFamily="2" charset="2"/>
              <a:buNone/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float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triGetTime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Font typeface="Wingdings" pitchFamily="2" charset="2"/>
              <a:buNone/>
            </a:pPr>
            <a:endParaRPr lang="en-GB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TriStatus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triSamplingTE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TRIPortIdType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port, 					float timestamp)</a:t>
            </a:r>
          </a:p>
          <a:p>
            <a:pPr>
              <a:buNone/>
            </a:pP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TriStatus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triSamplingSA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TRIPortIdType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port, 					float timestamp)</a:t>
            </a:r>
            <a:endParaRPr lang="en-GB" sz="2000" dirty="0" smtClean="0">
              <a:cs typeface="Courier New" pitchFamily="49" charset="0"/>
            </a:endParaRPr>
          </a:p>
          <a:p>
            <a:pPr>
              <a:buNone/>
            </a:pPr>
            <a:endParaRPr lang="en-GB" dirty="0" smtClean="0">
              <a:cs typeface="Courier New" pitchFamily="49" charset="0"/>
            </a:endParaRPr>
          </a:p>
          <a:p>
            <a:pPr>
              <a:buNone/>
            </a:pPr>
            <a:r>
              <a:rPr lang="en-GB" dirty="0" smtClean="0">
                <a:cs typeface="Courier New" pitchFamily="49" charset="0"/>
              </a:rPr>
              <a:t>PA -&gt; TE, SA</a:t>
            </a:r>
            <a:endParaRPr lang="en-GB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TriStatus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triNextStep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TRIPortIdType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port)</a:t>
            </a:r>
          </a:p>
          <a:p>
            <a:pPr>
              <a:buNone/>
            </a:pPr>
            <a:endParaRPr lang="en-GB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GB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en-GB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91AA1D-43B5-4EAF-8230-DA49246029CC}" type="slidenum">
              <a:rPr lang="de-DE" smtClean="0"/>
              <a:pPr>
                <a:defRPr/>
              </a:pPr>
              <a:t>28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TRI Interfaces</a:t>
            </a:r>
          </a:p>
        </p:txBody>
      </p:sp>
      <p:sp>
        <p:nvSpPr>
          <p:cNvPr id="2662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 dirty="0" smtClean="0">
                <a:latin typeface="+mj-lt"/>
              </a:rPr>
              <a:t>SA -&gt; TE</a:t>
            </a:r>
          </a:p>
          <a:p>
            <a:pPr>
              <a:buFont typeface="Wingdings" pitchFamily="2" charset="2"/>
              <a:buNone/>
            </a:pPr>
            <a:r>
              <a:rPr lang="de-DE" sz="2000" dirty="0" err="1" smtClean="0">
                <a:latin typeface="Courier" pitchFamily="49" charset="0"/>
              </a:rPr>
              <a:t>TriMessageType</a:t>
            </a:r>
            <a:r>
              <a:rPr lang="de-DE" sz="2000" dirty="0" smtClean="0">
                <a:latin typeface="Courier" pitchFamily="49" charset="0"/>
              </a:rPr>
              <a:t> </a:t>
            </a:r>
            <a:r>
              <a:rPr lang="de-DE" sz="2000" b="1" dirty="0" err="1" smtClean="0">
                <a:latin typeface="Courier" pitchFamily="49" charset="0"/>
              </a:rPr>
              <a:t>triUpdateStreamValueTE</a:t>
            </a:r>
            <a:r>
              <a:rPr lang="de-DE" sz="2000" dirty="0" smtClean="0">
                <a:latin typeface="Courier" pitchFamily="49" charset="0"/>
              </a:rPr>
              <a:t>(</a:t>
            </a:r>
          </a:p>
          <a:p>
            <a:pPr>
              <a:buFont typeface="Wingdings" pitchFamily="2" charset="2"/>
              <a:buNone/>
            </a:pPr>
            <a:r>
              <a:rPr lang="de-DE" sz="2000" dirty="0" smtClean="0">
                <a:latin typeface="Courier" pitchFamily="49" charset="0"/>
              </a:rPr>
              <a:t>	</a:t>
            </a:r>
            <a:r>
              <a:rPr lang="de-DE" sz="2000" dirty="0" err="1" smtClean="0">
                <a:latin typeface="Courier" pitchFamily="49" charset="0"/>
              </a:rPr>
              <a:t>TriComponentIdType</a:t>
            </a:r>
            <a:r>
              <a:rPr lang="de-DE" sz="2000" dirty="0" smtClean="0">
                <a:latin typeface="Courier" pitchFamily="49" charset="0"/>
              </a:rPr>
              <a:t> </a:t>
            </a:r>
            <a:r>
              <a:rPr lang="de-DE" sz="2000" dirty="0" err="1" smtClean="0">
                <a:latin typeface="Courier" pitchFamily="49" charset="0"/>
              </a:rPr>
              <a:t>componentId</a:t>
            </a:r>
            <a:r>
              <a:rPr lang="de-DE" sz="2000" dirty="0" smtClean="0">
                <a:latin typeface="Courier" pitchFamily="49" charset="0"/>
              </a:rPr>
              <a:t>,</a:t>
            </a:r>
            <a:br>
              <a:rPr lang="de-DE" sz="2000" dirty="0" smtClean="0">
                <a:latin typeface="Courier" pitchFamily="49" charset="0"/>
              </a:rPr>
            </a:br>
            <a:r>
              <a:rPr lang="de-DE" sz="2000" dirty="0" err="1" smtClean="0">
                <a:latin typeface="Courier" pitchFamily="49" charset="0"/>
              </a:rPr>
              <a:t>const</a:t>
            </a:r>
            <a:r>
              <a:rPr lang="de-DE" sz="2000" dirty="0" smtClean="0">
                <a:latin typeface="Courier" pitchFamily="49" charset="0"/>
              </a:rPr>
              <a:t> </a:t>
            </a:r>
            <a:r>
              <a:rPr lang="de-DE" sz="2000" dirty="0" err="1" smtClean="0">
                <a:latin typeface="Courier" pitchFamily="49" charset="0"/>
              </a:rPr>
              <a:t>TriPortIdType</a:t>
            </a:r>
            <a:r>
              <a:rPr lang="de-DE" sz="2000" dirty="0" smtClean="0">
                <a:latin typeface="Courier" pitchFamily="49" charset="0"/>
              </a:rPr>
              <a:t> </a:t>
            </a:r>
            <a:r>
              <a:rPr lang="de-DE" sz="2000" dirty="0" err="1" smtClean="0">
                <a:latin typeface="Courier" pitchFamily="49" charset="0"/>
              </a:rPr>
              <a:t>tsiPortId</a:t>
            </a:r>
            <a:r>
              <a:rPr lang="de-DE" sz="2000" dirty="0" smtClean="0">
                <a:latin typeface="Courier" pitchFamily="49" charset="0"/>
              </a:rPr>
              <a:t>,</a:t>
            </a:r>
            <a:br>
              <a:rPr lang="de-DE" sz="2000" dirty="0" smtClean="0">
                <a:latin typeface="Courier" pitchFamily="49" charset="0"/>
              </a:rPr>
            </a:br>
            <a:r>
              <a:rPr lang="de-DE" sz="2000" dirty="0" err="1" smtClean="0">
                <a:latin typeface="Courier" pitchFamily="49" charset="0"/>
              </a:rPr>
              <a:t>const</a:t>
            </a:r>
            <a:r>
              <a:rPr lang="de-DE" sz="2000" dirty="0" smtClean="0">
                <a:latin typeface="Courier" pitchFamily="49" charset="0"/>
              </a:rPr>
              <a:t> </a:t>
            </a:r>
            <a:r>
              <a:rPr lang="de-DE" sz="2000" dirty="0" err="1" smtClean="0">
                <a:latin typeface="Courier" pitchFamily="49" charset="0"/>
              </a:rPr>
              <a:t>TriAddressType</a:t>
            </a:r>
            <a:r>
              <a:rPr lang="de-DE" sz="2000" dirty="0" smtClean="0">
                <a:latin typeface="Courier" pitchFamily="49" charset="0"/>
              </a:rPr>
              <a:t> </a:t>
            </a:r>
            <a:r>
              <a:rPr lang="de-DE" sz="2000" dirty="0" err="1" smtClean="0">
                <a:latin typeface="Courier" pitchFamily="49" charset="0"/>
              </a:rPr>
              <a:t>sutAddress</a:t>
            </a:r>
            <a:r>
              <a:rPr lang="de-DE" sz="2000" dirty="0" smtClean="0">
                <a:latin typeface="Courier" pitchFamily="49" charset="0"/>
              </a:rPr>
              <a:t>, </a:t>
            </a:r>
          </a:p>
          <a:p>
            <a:pPr>
              <a:buFont typeface="Wingdings" pitchFamily="2" charset="2"/>
              <a:buNone/>
            </a:pPr>
            <a:r>
              <a:rPr lang="de-DE" sz="2000" dirty="0" smtClean="0">
                <a:latin typeface="Courier" pitchFamily="49" charset="0"/>
              </a:rPr>
              <a:t>	</a:t>
            </a:r>
            <a:r>
              <a:rPr lang="de-DE" sz="2000" b="1" dirty="0" err="1" smtClean="0">
                <a:latin typeface="Courier" pitchFamily="49" charset="0"/>
              </a:rPr>
              <a:t>float</a:t>
            </a:r>
            <a:r>
              <a:rPr lang="de-DE" sz="2000" b="1" dirty="0" smtClean="0">
                <a:latin typeface="Courier" pitchFamily="49" charset="0"/>
              </a:rPr>
              <a:t> </a:t>
            </a:r>
            <a:r>
              <a:rPr lang="de-DE" sz="2000" b="1" dirty="0" err="1" smtClean="0">
                <a:latin typeface="Courier" pitchFamily="49" charset="0"/>
              </a:rPr>
              <a:t>timestamp</a:t>
            </a:r>
            <a:r>
              <a:rPr lang="de-DE" sz="2000" dirty="0" smtClean="0">
                <a:latin typeface="Courier" pitchFamily="49" charset="0"/>
              </a:rPr>
              <a:t>);</a:t>
            </a:r>
          </a:p>
          <a:p>
            <a:pPr>
              <a:buNone/>
            </a:pPr>
            <a:r>
              <a:rPr lang="en-GB" dirty="0" smtClean="0">
                <a:latin typeface="+mj-lt"/>
              </a:rPr>
              <a:t>TE-&gt; SA</a:t>
            </a:r>
          </a:p>
          <a:p>
            <a:pPr>
              <a:buNone/>
            </a:pPr>
            <a:r>
              <a:rPr lang="de-DE" sz="2000" dirty="0" err="1" smtClean="0">
                <a:latin typeface="Courier New" pitchFamily="49" charset="0"/>
                <a:cs typeface="Courier New" pitchFamily="49" charset="0"/>
              </a:rPr>
              <a:t>TriStatus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2000" b="1" dirty="0" err="1" smtClean="0">
                <a:latin typeface="Courier New" pitchFamily="49" charset="0"/>
                <a:cs typeface="Courier New" pitchFamily="49" charset="0"/>
              </a:rPr>
              <a:t>triUpdateStreamValueSA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( </a:t>
            </a:r>
            <a:br>
              <a:rPr lang="de-DE" sz="2000" dirty="0" smtClean="0">
                <a:latin typeface="Courier New" pitchFamily="49" charset="0"/>
                <a:cs typeface="Courier New" pitchFamily="49" charset="0"/>
              </a:rPr>
            </a:br>
            <a:r>
              <a:rPr lang="de-DE" sz="2000" dirty="0" err="1" smtClean="0">
                <a:latin typeface="Courier" pitchFamily="49" charset="0"/>
              </a:rPr>
              <a:t>TriComponentIdType</a:t>
            </a:r>
            <a:r>
              <a:rPr lang="de-DE" sz="2000" dirty="0" smtClean="0">
                <a:latin typeface="Courier" pitchFamily="49" charset="0"/>
              </a:rPr>
              <a:t> </a:t>
            </a:r>
            <a:r>
              <a:rPr lang="de-DE" sz="2000" dirty="0" err="1" smtClean="0">
                <a:latin typeface="Courier" pitchFamily="49" charset="0"/>
              </a:rPr>
              <a:t>componentId</a:t>
            </a:r>
            <a:r>
              <a:rPr lang="de-DE" sz="2000" dirty="0" smtClean="0">
                <a:latin typeface="Courier" pitchFamily="49" charset="0"/>
              </a:rPr>
              <a:t>,</a:t>
            </a:r>
            <a:br>
              <a:rPr lang="de-DE" sz="2000" dirty="0" smtClean="0">
                <a:latin typeface="Courier" pitchFamily="49" charset="0"/>
              </a:rPr>
            </a:br>
            <a:r>
              <a:rPr lang="de-DE" sz="2000" dirty="0" err="1" smtClean="0">
                <a:latin typeface="Courier" pitchFamily="49" charset="0"/>
              </a:rPr>
              <a:t>TriPortIdType</a:t>
            </a:r>
            <a:r>
              <a:rPr lang="de-DE" sz="2000" dirty="0" smtClean="0">
                <a:latin typeface="Courier" pitchFamily="49" charset="0"/>
              </a:rPr>
              <a:t> </a:t>
            </a:r>
            <a:r>
              <a:rPr lang="de-DE" sz="2000" dirty="0" err="1" smtClean="0">
                <a:latin typeface="Courier" pitchFamily="49" charset="0"/>
              </a:rPr>
              <a:t>tsiPortId</a:t>
            </a:r>
            <a:r>
              <a:rPr lang="de-DE" sz="2000" dirty="0" smtClean="0">
                <a:latin typeface="Courier" pitchFamily="49" charset="0"/>
              </a:rPr>
              <a:t>,</a:t>
            </a:r>
            <a:br>
              <a:rPr lang="de-DE" sz="2000" dirty="0" smtClean="0">
                <a:latin typeface="Courier" pitchFamily="49" charset="0"/>
              </a:rPr>
            </a:br>
            <a:r>
              <a:rPr lang="de-DE" sz="2000" dirty="0" err="1" smtClean="0">
                <a:latin typeface="Courier" pitchFamily="49" charset="0"/>
              </a:rPr>
              <a:t>TriAddressType</a:t>
            </a:r>
            <a:r>
              <a:rPr lang="de-DE" sz="2000" dirty="0" smtClean="0">
                <a:latin typeface="Courier" pitchFamily="49" charset="0"/>
              </a:rPr>
              <a:t> </a:t>
            </a:r>
            <a:r>
              <a:rPr lang="de-DE" sz="2000" dirty="0" err="1" smtClean="0">
                <a:latin typeface="Courier" pitchFamily="49" charset="0"/>
              </a:rPr>
              <a:t>sutAddress</a:t>
            </a:r>
            <a:r>
              <a:rPr lang="de-DE" sz="2000" dirty="0" smtClean="0">
                <a:latin typeface="Courier" pitchFamily="49" charset="0"/>
              </a:rPr>
              <a:t>,</a:t>
            </a:r>
            <a:br>
              <a:rPr lang="de-DE" sz="2000" dirty="0" smtClean="0">
                <a:latin typeface="Courier" pitchFamily="49" charset="0"/>
              </a:rPr>
            </a:br>
            <a:r>
              <a:rPr lang="de-DE" sz="2000" dirty="0" err="1" smtClean="0">
                <a:latin typeface="Courier" pitchFamily="49" charset="0"/>
              </a:rPr>
              <a:t>TriMessageType</a:t>
            </a:r>
            <a:r>
              <a:rPr lang="de-DE" sz="2000" dirty="0" smtClean="0">
                <a:latin typeface="Courier" pitchFamily="49" charset="0"/>
              </a:rPr>
              <a:t> </a:t>
            </a:r>
            <a:r>
              <a:rPr lang="de-DE" sz="2000" dirty="0" err="1" smtClean="0">
                <a:latin typeface="Courier" pitchFamily="49" charset="0"/>
              </a:rPr>
              <a:t>sendMessage</a:t>
            </a:r>
            <a:r>
              <a:rPr lang="de-DE" sz="2000" dirty="0" smtClean="0">
                <a:latin typeface="Courier" pitchFamily="49" charset="0"/>
              </a:rPr>
              <a:t>,</a:t>
            </a:r>
          </a:p>
          <a:p>
            <a:pPr>
              <a:buNone/>
            </a:pPr>
            <a:r>
              <a:rPr lang="de-DE" sz="2000" dirty="0" smtClean="0">
                <a:latin typeface="Courier" pitchFamily="49" charset="0"/>
              </a:rPr>
              <a:t>	</a:t>
            </a:r>
            <a:r>
              <a:rPr lang="de-DE" sz="2000" b="1" dirty="0" err="1" smtClean="0">
                <a:latin typeface="Courier" pitchFamily="49" charset="0"/>
              </a:rPr>
              <a:t>float</a:t>
            </a:r>
            <a:r>
              <a:rPr lang="de-DE" sz="2000" b="1" dirty="0" smtClean="0">
                <a:latin typeface="Courier" pitchFamily="49" charset="0"/>
              </a:rPr>
              <a:t> </a:t>
            </a:r>
            <a:r>
              <a:rPr lang="de-DE" sz="2000" b="1" dirty="0" err="1" smtClean="0">
                <a:latin typeface="Courier" pitchFamily="49" charset="0"/>
              </a:rPr>
              <a:t>timestamp</a:t>
            </a:r>
            <a:r>
              <a:rPr lang="de-DE" sz="2000" dirty="0" smtClean="0">
                <a:latin typeface="Courier" pitchFamily="49" charset="0"/>
              </a:rPr>
              <a:t>);</a:t>
            </a:r>
          </a:p>
          <a:p>
            <a:endParaRPr lang="de-DE" sz="2000" dirty="0" smtClean="0"/>
          </a:p>
          <a:p>
            <a:pPr>
              <a:buFont typeface="Wingdings" pitchFamily="2" charset="2"/>
              <a:buNone/>
            </a:pPr>
            <a:endParaRPr lang="en-GB" sz="2000" dirty="0" smtClean="0">
              <a:latin typeface="Courier" pitchFamily="49" charset="0"/>
            </a:endParaRPr>
          </a:p>
          <a:p>
            <a:pPr>
              <a:buFont typeface="Wingdings" pitchFamily="2" charset="2"/>
              <a:buNone/>
            </a:pPr>
            <a:endParaRPr lang="en-GB" dirty="0" smtClean="0">
              <a:latin typeface="Courier" pitchFamily="49" charset="0"/>
            </a:endParaRPr>
          </a:p>
          <a:p>
            <a:pPr>
              <a:buFont typeface="Wingdings" pitchFamily="2" charset="2"/>
              <a:buNone/>
            </a:pPr>
            <a:endParaRPr lang="de-DE" dirty="0" smtClean="0">
              <a:latin typeface="Courier" pitchFamily="49" charset="0"/>
            </a:endParaRPr>
          </a:p>
          <a:p>
            <a:pPr>
              <a:buFont typeface="Wingdings" pitchFamily="2" charset="2"/>
              <a:buNone/>
            </a:pPr>
            <a:endParaRPr lang="de-DE" dirty="0" smtClean="0">
              <a:latin typeface="Courier" pitchFamily="49" charset="0"/>
            </a:endParaRPr>
          </a:p>
          <a:p>
            <a:pPr>
              <a:buFont typeface="Wingdings" pitchFamily="2" charset="2"/>
              <a:buNone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30B911-162C-4F97-AB2D-EC0939CD6E63}" type="slidenum">
              <a:rPr lang="de-DE" smtClean="0"/>
              <a:pPr>
                <a:defRPr/>
              </a:pPr>
              <a:t>29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Testing Continuous  Systems</a:t>
            </a:r>
          </a:p>
        </p:txBody>
      </p:sp>
      <p:sp>
        <p:nvSpPr>
          <p:cNvPr id="9219" name="Inhaltsplatzhalter 2"/>
          <p:cNvSpPr>
            <a:spLocks noGrp="1"/>
          </p:cNvSpPr>
          <p:nvPr>
            <p:ph idx="1"/>
          </p:nvPr>
        </p:nvSpPr>
        <p:spPr>
          <a:xfrm>
            <a:off x="708176" y="1714488"/>
            <a:ext cx="8078666" cy="428628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Continuous systems deal with physical data (provided by sensors, actuators).</a:t>
            </a:r>
          </a:p>
          <a:p>
            <a:pPr lvl="1" eaLnBrk="1" hangingPunct="1"/>
            <a:r>
              <a:rPr lang="en-US" sz="2000" dirty="0" smtClean="0"/>
              <a:t>A continuous signal is expressed as a function of a real-valued domain, usually time.</a:t>
            </a:r>
          </a:p>
          <a:p>
            <a:pPr lvl="1" eaLnBrk="1" hangingPunct="1"/>
            <a:r>
              <a:rPr lang="en-US" sz="2000" dirty="0" smtClean="0"/>
              <a:t>Sampling provides a projection of continuous signals to the domain of discrete signal processing.</a:t>
            </a:r>
          </a:p>
          <a:p>
            <a:r>
              <a:rPr lang="en-US" sz="2400" dirty="0" smtClean="0"/>
              <a:t>Actually TTCN-3 addresses communication based systems, i.e. messages, procedure calls</a:t>
            </a:r>
          </a:p>
          <a:p>
            <a:pPr eaLnBrk="1" hangingPunct="1"/>
            <a:r>
              <a:rPr lang="en-US" sz="2400" dirty="0" smtClean="0"/>
              <a:t>TTCN-3 do not provide means to:</a:t>
            </a:r>
          </a:p>
          <a:p>
            <a:pPr lvl="1" eaLnBrk="1" hangingPunct="1"/>
            <a:r>
              <a:rPr lang="de-DE" sz="2000" dirty="0" err="1" smtClean="0"/>
              <a:t>intuitively</a:t>
            </a:r>
            <a:r>
              <a:rPr lang="de-DE" sz="2000" dirty="0" smtClean="0"/>
              <a:t> </a:t>
            </a:r>
            <a:r>
              <a:rPr lang="en-US" sz="2000" dirty="0" smtClean="0"/>
              <a:t>define continuous signals for system stimulation</a:t>
            </a:r>
          </a:p>
          <a:p>
            <a:pPr lvl="1" eaLnBrk="1" hangingPunct="1"/>
            <a:r>
              <a:rPr lang="en-US" sz="2000" dirty="0" smtClean="0"/>
              <a:t>reasonable specify assessments for the reactions of continuous systems</a:t>
            </a:r>
          </a:p>
        </p:txBody>
      </p:sp>
      <p:sp>
        <p:nvSpPr>
          <p:cNvPr id="8196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BB25037-E464-48F2-A76A-41F0ACDDB924}" type="slidenum">
              <a:rPr lang="de-DE"/>
              <a:pPr/>
              <a:t>3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TRI Interaction </a:t>
            </a:r>
            <a:r>
              <a:rPr lang="de-DE" dirty="0" err="1" smtClean="0"/>
              <a:t>for</a:t>
            </a:r>
            <a:r>
              <a:rPr lang="de-DE" dirty="0" smtClean="0"/>
              <a:t> Stimulation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3" y="1628775"/>
            <a:ext cx="8208962" cy="1943101"/>
          </a:xfrm>
        </p:spPr>
        <p:txBody>
          <a:bodyPr/>
          <a:lstStyle/>
          <a:p>
            <a:r>
              <a:rPr lang="en-US" dirty="0" smtClean="0"/>
              <a:t>Stimulation is triggered by the TE</a:t>
            </a:r>
          </a:p>
          <a:p>
            <a:pPr lvl="1"/>
            <a:r>
              <a:rPr lang="en-US" dirty="0" smtClean="0"/>
              <a:t>TE sets the actual period length</a:t>
            </a:r>
          </a:p>
          <a:p>
            <a:pPr lvl="1"/>
            <a:r>
              <a:rPr lang="en-US" dirty="0" smtClean="0"/>
              <a:t>PA informs the TE when end of period is reached</a:t>
            </a:r>
          </a:p>
          <a:p>
            <a:pPr lvl="1"/>
            <a:r>
              <a:rPr lang="en-US" dirty="0" smtClean="0"/>
              <a:t>TE updates the stream value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30</a:t>
            </a:fld>
            <a:endParaRPr lang="de-DE"/>
          </a:p>
        </p:txBody>
      </p:sp>
      <p:pic>
        <p:nvPicPr>
          <p:cNvPr id="8" name="Grafik 7" descr="Sampling triggered by T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3643314"/>
            <a:ext cx="6946900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TRI Interaction </a:t>
            </a:r>
            <a:r>
              <a:rPr lang="de-DE" dirty="0" err="1" smtClean="0"/>
              <a:t>for</a:t>
            </a:r>
            <a:r>
              <a:rPr lang="de-DE" dirty="0" smtClean="0"/>
              <a:t> Measurement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3" y="1628775"/>
            <a:ext cx="8208962" cy="1943101"/>
          </a:xfrm>
        </p:spPr>
        <p:txBody>
          <a:bodyPr/>
          <a:lstStyle/>
          <a:p>
            <a:r>
              <a:rPr lang="en-US" dirty="0" smtClean="0"/>
              <a:t>Measurement is triggered by the SA</a:t>
            </a:r>
          </a:p>
          <a:p>
            <a:pPr lvl="1"/>
            <a:r>
              <a:rPr lang="en-US" dirty="0" smtClean="0"/>
              <a:t>TA sets the actual period length</a:t>
            </a:r>
          </a:p>
          <a:p>
            <a:pPr lvl="1"/>
            <a:r>
              <a:rPr lang="en-US" dirty="0" smtClean="0"/>
              <a:t>PA informs the SE when end of period is reached</a:t>
            </a:r>
          </a:p>
          <a:p>
            <a:pPr lvl="1"/>
            <a:r>
              <a:rPr lang="en-US" dirty="0" smtClean="0"/>
              <a:t>SA updates the stream value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31</a:t>
            </a:fld>
            <a:endParaRPr lang="de-DE"/>
          </a:p>
        </p:txBody>
      </p:sp>
      <p:pic>
        <p:nvPicPr>
          <p:cNvPr id="6" name="Grafik 5" descr="Sampling triggered by Measureme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3527448"/>
            <a:ext cx="6680200" cy="3187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Example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32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Demo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Testing a window lifter application in simulation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33</a:t>
            </a:fld>
            <a:endParaRPr lang="de-DE"/>
          </a:p>
        </p:txBody>
      </p:sp>
      <p:grpSp>
        <p:nvGrpSpPr>
          <p:cNvPr id="5" name="Gruppieren 7"/>
          <p:cNvGrpSpPr/>
          <p:nvPr/>
        </p:nvGrpSpPr>
        <p:grpSpPr>
          <a:xfrm>
            <a:off x="642910" y="2252671"/>
            <a:ext cx="8177239" cy="4391039"/>
            <a:chOff x="642910" y="2252671"/>
            <a:chExt cx="8177239" cy="4391039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43042" y="2252671"/>
              <a:ext cx="5419725" cy="2390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429124" y="3852885"/>
              <a:ext cx="4391025" cy="2790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42910" y="4176735"/>
              <a:ext cx="2371725" cy="2466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TestInterface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34</a:t>
            </a:fld>
            <a:endParaRPr lang="de-DE"/>
          </a:p>
        </p:txBody>
      </p:sp>
      <p:sp>
        <p:nvSpPr>
          <p:cNvPr id="5" name="Text Box 51"/>
          <p:cNvSpPr txBox="1">
            <a:spLocks noChangeArrowheads="1"/>
          </p:cNvSpPr>
          <p:nvPr/>
        </p:nvSpPr>
        <p:spPr bwMode="auto">
          <a:xfrm>
            <a:off x="428596" y="1713580"/>
            <a:ext cx="8215370" cy="44942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360000" tIns="360000" rIns="360000" bIns="360000" numCol="1" anchor="t" anchorCtr="0" compatLnSpc="1">
            <a:prstTxWarp prst="textNoShape">
              <a:avLst/>
            </a:prstTxWarp>
            <a:spAutoFit/>
          </a:bodyPr>
          <a:lstStyle/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b="1" dirty="0" smtClean="0">
                <a:latin typeface="Courier New" pitchFamily="49" charset="0"/>
              </a:rPr>
              <a:t>	type </a:t>
            </a:r>
            <a:r>
              <a:rPr lang="de-DE" sz="1600" b="1" dirty="0" err="1" smtClean="0">
                <a:latin typeface="Courier New" pitchFamily="49" charset="0"/>
              </a:rPr>
              <a:t>port</a:t>
            </a:r>
            <a:r>
              <a:rPr lang="de-DE" sz="1600" b="1" dirty="0" smtClean="0">
                <a:latin typeface="Courier New" pitchFamily="49" charset="0"/>
              </a:rPr>
              <a:t> </a:t>
            </a:r>
            <a:r>
              <a:rPr lang="de-DE" sz="1600" dirty="0" err="1" smtClean="0">
                <a:latin typeface="Courier New" pitchFamily="49" charset="0"/>
              </a:rPr>
              <a:t>StreamIn</a:t>
            </a:r>
            <a:r>
              <a:rPr lang="de-DE" sz="1600" b="1" dirty="0" smtClean="0">
                <a:latin typeface="Courier New" pitchFamily="49" charset="0"/>
              </a:rPr>
              <a:t> </a:t>
            </a:r>
            <a:r>
              <a:rPr lang="de-DE" sz="1600" b="1" dirty="0" err="1" smtClean="0">
                <a:latin typeface="Courier New" pitchFamily="49" charset="0"/>
              </a:rPr>
              <a:t>stream</a:t>
            </a:r>
            <a:r>
              <a:rPr lang="de-DE" sz="1600" b="1" dirty="0" smtClean="0">
                <a:latin typeface="Courier New" pitchFamily="49" charset="0"/>
              </a:rPr>
              <a:t> </a:t>
            </a:r>
            <a:r>
              <a:rPr lang="de-DE" sz="1600" dirty="0" smtClean="0">
                <a:latin typeface="Courier New" pitchFamily="49" charset="0"/>
              </a:rPr>
              <a:t>{</a:t>
            </a:r>
            <a:r>
              <a:rPr lang="de-DE" sz="1600" b="1" dirty="0" smtClean="0">
                <a:latin typeface="Courier New" pitchFamily="49" charset="0"/>
              </a:rPr>
              <a:t>in</a:t>
            </a:r>
            <a:r>
              <a:rPr lang="de-DE" sz="1600" dirty="0" smtClean="0">
                <a:latin typeface="Courier New" pitchFamily="49" charset="0"/>
              </a:rPr>
              <a:t> </a:t>
            </a:r>
            <a:r>
              <a:rPr lang="de-DE" sz="1600" dirty="0" err="1" smtClean="0">
                <a:latin typeface="Courier New" pitchFamily="49" charset="0"/>
              </a:rPr>
              <a:t>float</a:t>
            </a:r>
            <a:r>
              <a:rPr lang="de-DE" sz="1600" dirty="0" smtClean="0">
                <a:latin typeface="Courier New" pitchFamily="49" charset="0"/>
              </a:rPr>
              <a:t>}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b="1" dirty="0" smtClean="0">
                <a:latin typeface="Courier New" pitchFamily="49" charset="0"/>
              </a:rPr>
              <a:t>	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b="1" dirty="0" smtClean="0">
                <a:latin typeface="Courier New" pitchFamily="49" charset="0"/>
              </a:rPr>
              <a:t>	type </a:t>
            </a:r>
            <a:r>
              <a:rPr lang="de-DE" sz="1600" b="1" dirty="0" err="1" smtClean="0">
                <a:latin typeface="Courier New" pitchFamily="49" charset="0"/>
              </a:rPr>
              <a:t>port</a:t>
            </a:r>
            <a:r>
              <a:rPr lang="de-DE" sz="1600" b="1" dirty="0" smtClean="0">
                <a:latin typeface="Courier New" pitchFamily="49" charset="0"/>
              </a:rPr>
              <a:t> </a:t>
            </a:r>
            <a:r>
              <a:rPr lang="de-DE" sz="1600" dirty="0" err="1" smtClean="0">
                <a:latin typeface="Courier New" pitchFamily="49" charset="0"/>
              </a:rPr>
              <a:t>StreamOut</a:t>
            </a:r>
            <a:r>
              <a:rPr lang="de-DE" sz="1600" b="1" dirty="0" smtClean="0">
                <a:latin typeface="Courier New" pitchFamily="49" charset="0"/>
              </a:rPr>
              <a:t> </a:t>
            </a:r>
            <a:r>
              <a:rPr lang="de-DE" sz="1600" b="1" dirty="0" err="1" smtClean="0">
                <a:latin typeface="Courier New" pitchFamily="49" charset="0"/>
              </a:rPr>
              <a:t>stream</a:t>
            </a:r>
            <a:r>
              <a:rPr lang="de-DE" sz="1600" b="1" dirty="0" smtClean="0">
                <a:latin typeface="Courier New" pitchFamily="49" charset="0"/>
              </a:rPr>
              <a:t> </a:t>
            </a:r>
            <a:r>
              <a:rPr lang="de-DE" sz="1600" dirty="0" smtClean="0">
                <a:latin typeface="Courier New" pitchFamily="49" charset="0"/>
              </a:rPr>
              <a:t>{</a:t>
            </a:r>
            <a:r>
              <a:rPr lang="de-DE" sz="1600" b="1" dirty="0" smtClean="0">
                <a:latin typeface="Courier New" pitchFamily="49" charset="0"/>
              </a:rPr>
              <a:t>out</a:t>
            </a:r>
            <a:r>
              <a:rPr lang="de-DE" sz="1600" dirty="0" smtClean="0">
                <a:latin typeface="Courier New" pitchFamily="49" charset="0"/>
              </a:rPr>
              <a:t> </a:t>
            </a:r>
            <a:r>
              <a:rPr lang="de-DE" sz="1600" dirty="0" err="1" smtClean="0">
                <a:latin typeface="Courier New" pitchFamily="49" charset="0"/>
              </a:rPr>
              <a:t>float</a:t>
            </a:r>
            <a:r>
              <a:rPr lang="de-DE" sz="1600" dirty="0" smtClean="0">
                <a:latin typeface="Courier New" pitchFamily="49" charset="0"/>
              </a:rPr>
              <a:t>}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endParaRPr lang="de-DE" sz="1600" b="1" dirty="0" smtClean="0">
              <a:latin typeface="Courier New" pitchFamily="49" charset="0"/>
            </a:endParaRP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b="1" dirty="0" smtClean="0">
                <a:latin typeface="Courier New" pitchFamily="49" charset="0"/>
              </a:rPr>
              <a:t>	type </a:t>
            </a:r>
            <a:r>
              <a:rPr lang="de-DE" sz="1600" b="1" dirty="0" err="1" smtClean="0">
                <a:latin typeface="Courier New" pitchFamily="49" charset="0"/>
              </a:rPr>
              <a:t>component</a:t>
            </a:r>
            <a:r>
              <a:rPr lang="de-DE" sz="1600" b="1" dirty="0" smtClean="0">
                <a:latin typeface="Courier New" pitchFamily="49" charset="0"/>
              </a:rPr>
              <a:t> </a:t>
            </a:r>
            <a:r>
              <a:rPr lang="de-DE" sz="1600" dirty="0" smtClean="0">
                <a:latin typeface="Courier New" pitchFamily="49" charset="0"/>
              </a:rPr>
              <a:t>Tester {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b="1" dirty="0" smtClean="0">
                <a:latin typeface="Courier New" pitchFamily="49" charset="0"/>
              </a:rPr>
              <a:t>	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b="1" dirty="0" smtClean="0">
                <a:latin typeface="Courier New" pitchFamily="49" charset="0"/>
              </a:rPr>
              <a:t>		</a:t>
            </a:r>
            <a:r>
              <a:rPr lang="de-DE" sz="1600" b="1" dirty="0" err="1" smtClean="0">
                <a:latin typeface="Courier New" pitchFamily="49" charset="0"/>
              </a:rPr>
              <a:t>port</a:t>
            </a:r>
            <a:r>
              <a:rPr lang="de-DE" sz="1600" b="1" dirty="0" smtClean="0">
                <a:latin typeface="Courier New" pitchFamily="49" charset="0"/>
              </a:rPr>
              <a:t> </a:t>
            </a:r>
            <a:r>
              <a:rPr lang="de-DE" sz="1600" dirty="0" err="1" smtClean="0">
                <a:latin typeface="Courier New" pitchFamily="49" charset="0"/>
              </a:rPr>
              <a:t>StreamOut</a:t>
            </a:r>
            <a:r>
              <a:rPr lang="de-DE" sz="1600" dirty="0" smtClean="0">
                <a:latin typeface="Courier New" pitchFamily="49" charset="0"/>
              </a:rPr>
              <a:t> </a:t>
            </a:r>
            <a:r>
              <a:rPr lang="de-DE" sz="1600" dirty="0" err="1" smtClean="0">
                <a:latin typeface="Courier New" pitchFamily="49" charset="0"/>
              </a:rPr>
              <a:t>Driver_Up</a:t>
            </a:r>
            <a:r>
              <a:rPr lang="de-DE" sz="1600" dirty="0" smtClean="0">
                <a:latin typeface="Courier New" pitchFamily="49" charset="0"/>
              </a:rPr>
              <a:t>;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b="1" dirty="0" smtClean="0">
                <a:latin typeface="Courier New" pitchFamily="49" charset="0"/>
              </a:rPr>
              <a:t>		</a:t>
            </a:r>
            <a:r>
              <a:rPr lang="de-DE" sz="1600" b="1" dirty="0" err="1" smtClean="0">
                <a:latin typeface="Courier New" pitchFamily="49" charset="0"/>
              </a:rPr>
              <a:t>port</a:t>
            </a:r>
            <a:r>
              <a:rPr lang="de-DE" sz="1600" b="1" dirty="0" smtClean="0">
                <a:latin typeface="Courier New" pitchFamily="49" charset="0"/>
              </a:rPr>
              <a:t> </a:t>
            </a:r>
            <a:r>
              <a:rPr lang="de-DE" sz="1600" dirty="0" err="1" smtClean="0">
                <a:latin typeface="Courier New" pitchFamily="49" charset="0"/>
              </a:rPr>
              <a:t>StreamOut</a:t>
            </a:r>
            <a:r>
              <a:rPr lang="de-DE" sz="1600" dirty="0" smtClean="0">
                <a:latin typeface="Courier New" pitchFamily="49" charset="0"/>
              </a:rPr>
              <a:t> </a:t>
            </a:r>
            <a:r>
              <a:rPr lang="de-DE" sz="1600" dirty="0" err="1" smtClean="0">
                <a:latin typeface="Courier New" pitchFamily="49" charset="0"/>
              </a:rPr>
              <a:t>Driver_Down</a:t>
            </a:r>
            <a:r>
              <a:rPr lang="de-DE" sz="1600" dirty="0" smtClean="0">
                <a:latin typeface="Courier New" pitchFamily="49" charset="0"/>
              </a:rPr>
              <a:t>;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b="1" dirty="0" smtClean="0">
                <a:latin typeface="Courier New" pitchFamily="49" charset="0"/>
              </a:rPr>
              <a:t>		</a:t>
            </a:r>
            <a:r>
              <a:rPr lang="de-DE" sz="1600" b="1" dirty="0" err="1" smtClean="0">
                <a:latin typeface="Courier New" pitchFamily="49" charset="0"/>
              </a:rPr>
              <a:t>port</a:t>
            </a:r>
            <a:r>
              <a:rPr lang="de-DE" sz="1600" b="1" dirty="0" smtClean="0">
                <a:latin typeface="Courier New" pitchFamily="49" charset="0"/>
              </a:rPr>
              <a:t> </a:t>
            </a:r>
            <a:r>
              <a:rPr lang="de-DE" sz="1600" dirty="0" err="1" smtClean="0">
                <a:latin typeface="Courier New" pitchFamily="49" charset="0"/>
              </a:rPr>
              <a:t>StreamOut</a:t>
            </a:r>
            <a:r>
              <a:rPr lang="de-DE" sz="1600" dirty="0" smtClean="0">
                <a:latin typeface="Courier New" pitchFamily="49" charset="0"/>
              </a:rPr>
              <a:t> </a:t>
            </a:r>
            <a:r>
              <a:rPr lang="de-DE" sz="1600" dirty="0" err="1" smtClean="0">
                <a:latin typeface="Courier New" pitchFamily="49" charset="0"/>
              </a:rPr>
              <a:t>Passenger_Up</a:t>
            </a:r>
            <a:r>
              <a:rPr lang="de-DE" sz="1600" dirty="0" smtClean="0">
                <a:latin typeface="Courier New" pitchFamily="49" charset="0"/>
              </a:rPr>
              <a:t>;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b="1" dirty="0" smtClean="0">
                <a:latin typeface="Courier New" pitchFamily="49" charset="0"/>
              </a:rPr>
              <a:t>		</a:t>
            </a:r>
            <a:r>
              <a:rPr lang="de-DE" sz="1600" b="1" dirty="0" err="1" smtClean="0">
                <a:latin typeface="Courier New" pitchFamily="49" charset="0"/>
              </a:rPr>
              <a:t>port</a:t>
            </a:r>
            <a:r>
              <a:rPr lang="de-DE" sz="1600" b="1" dirty="0" smtClean="0">
                <a:latin typeface="Courier New" pitchFamily="49" charset="0"/>
              </a:rPr>
              <a:t> </a:t>
            </a:r>
            <a:r>
              <a:rPr lang="de-DE" sz="1600" dirty="0" err="1" smtClean="0">
                <a:latin typeface="Courier New" pitchFamily="49" charset="0"/>
              </a:rPr>
              <a:t>StreamOut</a:t>
            </a:r>
            <a:r>
              <a:rPr lang="de-DE" sz="1600" dirty="0" smtClean="0">
                <a:latin typeface="Courier New" pitchFamily="49" charset="0"/>
              </a:rPr>
              <a:t> </a:t>
            </a:r>
            <a:r>
              <a:rPr lang="de-DE" sz="1600" dirty="0" err="1" smtClean="0">
                <a:latin typeface="Courier New" pitchFamily="49" charset="0"/>
              </a:rPr>
              <a:t>Passenger_Down</a:t>
            </a:r>
            <a:r>
              <a:rPr lang="de-DE" sz="1600" dirty="0" smtClean="0">
                <a:latin typeface="Courier New" pitchFamily="49" charset="0"/>
              </a:rPr>
              <a:t>;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b="1" dirty="0" smtClean="0">
                <a:latin typeface="Courier New" pitchFamily="49" charset="0"/>
              </a:rPr>
              <a:t>		</a:t>
            </a:r>
            <a:r>
              <a:rPr lang="de-DE" sz="1600" b="1" dirty="0" err="1" smtClean="0">
                <a:latin typeface="Courier New" pitchFamily="49" charset="0"/>
              </a:rPr>
              <a:t>port</a:t>
            </a:r>
            <a:r>
              <a:rPr lang="de-DE" sz="1600" b="1" dirty="0" smtClean="0">
                <a:latin typeface="Courier New" pitchFamily="49" charset="0"/>
              </a:rPr>
              <a:t> </a:t>
            </a:r>
            <a:r>
              <a:rPr lang="de-DE" sz="1600" dirty="0" err="1" smtClean="0">
                <a:latin typeface="Courier New" pitchFamily="49" charset="0"/>
              </a:rPr>
              <a:t>StreamOut</a:t>
            </a:r>
            <a:r>
              <a:rPr lang="de-DE" sz="1600" dirty="0" smtClean="0">
                <a:latin typeface="Courier New" pitchFamily="49" charset="0"/>
              </a:rPr>
              <a:t> </a:t>
            </a:r>
            <a:r>
              <a:rPr lang="de-DE" sz="1600" dirty="0" err="1" smtClean="0">
                <a:latin typeface="Courier New" pitchFamily="49" charset="0"/>
              </a:rPr>
              <a:t>Obstacle</a:t>
            </a:r>
            <a:r>
              <a:rPr lang="de-DE" sz="1600" dirty="0" smtClean="0">
                <a:latin typeface="Courier New" pitchFamily="49" charset="0"/>
              </a:rPr>
              <a:t>;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b="1" dirty="0" smtClean="0">
                <a:latin typeface="Courier New" pitchFamily="49" charset="0"/>
              </a:rPr>
              <a:t>		</a:t>
            </a:r>
            <a:r>
              <a:rPr lang="de-DE" sz="1600" b="1" dirty="0" err="1" smtClean="0">
                <a:latin typeface="Courier New" pitchFamily="49" charset="0"/>
              </a:rPr>
              <a:t>port</a:t>
            </a:r>
            <a:r>
              <a:rPr lang="de-DE" sz="1600" b="1" dirty="0" smtClean="0">
                <a:latin typeface="Courier New" pitchFamily="49" charset="0"/>
              </a:rPr>
              <a:t> </a:t>
            </a:r>
            <a:r>
              <a:rPr lang="de-DE" sz="1600" dirty="0" err="1" smtClean="0">
                <a:latin typeface="Courier New" pitchFamily="49" charset="0"/>
              </a:rPr>
              <a:t>StreamOut</a:t>
            </a:r>
            <a:r>
              <a:rPr lang="de-DE" sz="1600" dirty="0" smtClean="0">
                <a:latin typeface="Courier New" pitchFamily="49" charset="0"/>
              </a:rPr>
              <a:t> </a:t>
            </a:r>
            <a:r>
              <a:rPr lang="de-DE" sz="1600" dirty="0" err="1" smtClean="0">
                <a:latin typeface="Courier New" pitchFamily="49" charset="0"/>
              </a:rPr>
              <a:t>ObstacleSize</a:t>
            </a:r>
            <a:r>
              <a:rPr lang="de-DE" sz="1600" dirty="0" smtClean="0">
                <a:latin typeface="Courier New" pitchFamily="49" charset="0"/>
              </a:rPr>
              <a:t>;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b="1" dirty="0" smtClean="0">
                <a:latin typeface="Courier New" pitchFamily="49" charset="0"/>
              </a:rPr>
              <a:t>		</a:t>
            </a:r>
            <a:endParaRPr lang="de-DE" sz="1600" dirty="0" smtClean="0">
              <a:latin typeface="Courier New" pitchFamily="49" charset="0"/>
            </a:endParaRP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b="1" dirty="0" smtClean="0">
                <a:latin typeface="Courier New" pitchFamily="49" charset="0"/>
              </a:rPr>
              <a:t>		</a:t>
            </a:r>
            <a:r>
              <a:rPr lang="de-DE" sz="1600" b="1" dirty="0" err="1" smtClean="0">
                <a:latin typeface="Courier New" pitchFamily="49" charset="0"/>
              </a:rPr>
              <a:t>port</a:t>
            </a:r>
            <a:r>
              <a:rPr lang="de-DE" sz="1600" b="1" dirty="0" smtClean="0">
                <a:latin typeface="Courier New" pitchFamily="49" charset="0"/>
              </a:rPr>
              <a:t> </a:t>
            </a:r>
            <a:r>
              <a:rPr lang="de-DE" sz="1600" dirty="0" err="1" smtClean="0">
                <a:latin typeface="Courier New" pitchFamily="49" charset="0"/>
              </a:rPr>
              <a:t>StreamIn</a:t>
            </a:r>
            <a:r>
              <a:rPr lang="de-DE" sz="1600" dirty="0" smtClean="0">
                <a:latin typeface="Courier New" pitchFamily="49" charset="0"/>
              </a:rPr>
              <a:t> </a:t>
            </a:r>
            <a:r>
              <a:rPr lang="de-DE" sz="1600" dirty="0" err="1" smtClean="0">
                <a:latin typeface="Courier New" pitchFamily="49" charset="0"/>
              </a:rPr>
              <a:t>position</a:t>
            </a:r>
            <a:r>
              <a:rPr lang="de-DE" sz="1600" dirty="0" smtClean="0">
                <a:latin typeface="Courier New" pitchFamily="49" charset="0"/>
              </a:rPr>
              <a:t>;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b="1" dirty="0" smtClean="0">
                <a:latin typeface="Courier New" pitchFamily="49" charset="0"/>
              </a:rPr>
              <a:t>		</a:t>
            </a:r>
            <a:r>
              <a:rPr lang="de-DE" sz="1600" b="1" dirty="0" err="1" smtClean="0">
                <a:latin typeface="Courier New" pitchFamily="49" charset="0"/>
              </a:rPr>
              <a:t>port</a:t>
            </a:r>
            <a:r>
              <a:rPr lang="de-DE" sz="1600" b="1" dirty="0" smtClean="0">
                <a:latin typeface="Courier New" pitchFamily="49" charset="0"/>
              </a:rPr>
              <a:t> </a:t>
            </a:r>
            <a:r>
              <a:rPr lang="de-DE" sz="1600" dirty="0" err="1" smtClean="0">
                <a:latin typeface="Courier New" pitchFamily="49" charset="0"/>
              </a:rPr>
              <a:t>StreamIn</a:t>
            </a:r>
            <a:r>
              <a:rPr lang="de-DE" sz="1600" dirty="0" smtClean="0">
                <a:latin typeface="Courier New" pitchFamily="49" charset="0"/>
              </a:rPr>
              <a:t> </a:t>
            </a:r>
            <a:r>
              <a:rPr lang="de-DE" sz="1600" dirty="0" err="1" smtClean="0">
                <a:latin typeface="Courier New" pitchFamily="49" charset="0"/>
              </a:rPr>
              <a:t>move_up</a:t>
            </a:r>
            <a:r>
              <a:rPr lang="de-DE" sz="1600" dirty="0" smtClean="0">
                <a:latin typeface="Courier New" pitchFamily="49" charset="0"/>
              </a:rPr>
              <a:t>;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b="1" dirty="0" smtClean="0">
                <a:latin typeface="Courier New" pitchFamily="49" charset="0"/>
              </a:rPr>
              <a:t>		</a:t>
            </a:r>
            <a:r>
              <a:rPr lang="de-DE" sz="1600" b="1" dirty="0" err="1" smtClean="0">
                <a:latin typeface="Courier New" pitchFamily="49" charset="0"/>
              </a:rPr>
              <a:t>port</a:t>
            </a:r>
            <a:r>
              <a:rPr lang="de-DE" sz="1600" b="1" dirty="0" smtClean="0">
                <a:latin typeface="Courier New" pitchFamily="49" charset="0"/>
              </a:rPr>
              <a:t> </a:t>
            </a:r>
            <a:r>
              <a:rPr lang="de-DE" sz="1600" dirty="0" err="1" smtClean="0">
                <a:latin typeface="Courier New" pitchFamily="49" charset="0"/>
              </a:rPr>
              <a:t>StreamIn</a:t>
            </a:r>
            <a:r>
              <a:rPr lang="de-DE" sz="1600" dirty="0" smtClean="0">
                <a:latin typeface="Courier New" pitchFamily="49" charset="0"/>
              </a:rPr>
              <a:t> </a:t>
            </a:r>
            <a:r>
              <a:rPr lang="de-DE" sz="1600" dirty="0" err="1" smtClean="0">
                <a:latin typeface="Courier New" pitchFamily="49" charset="0"/>
              </a:rPr>
              <a:t>move_down</a:t>
            </a:r>
            <a:r>
              <a:rPr lang="de-DE" sz="1600" dirty="0" smtClean="0">
                <a:latin typeface="Courier New" pitchFamily="49" charset="0"/>
              </a:rPr>
              <a:t>;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dirty="0" smtClean="0">
                <a:latin typeface="Courier New" pitchFamily="49" charset="0"/>
              </a:rPr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AEC3D7"/>
                </a:solidFill>
              </a:rPr>
              <a:t>specification</a:t>
            </a:r>
            <a:r>
              <a:rPr lang="en-US" sz="3600" dirty="0" smtClean="0">
                <a:solidFill>
                  <a:srgbClr val="AEC3D7"/>
                </a:solidFill>
              </a:rPr>
              <a:t/>
            </a:r>
            <a:br>
              <a:rPr lang="en-US" sz="3600" dirty="0" smtClean="0">
                <a:solidFill>
                  <a:srgbClr val="AEC3D7"/>
                </a:solidFill>
              </a:rPr>
            </a:br>
            <a:r>
              <a:rPr lang="de-DE" dirty="0" smtClean="0"/>
              <a:t>Test Case: </a:t>
            </a:r>
            <a:r>
              <a:rPr lang="de-DE" dirty="0" err="1" smtClean="0"/>
              <a:t>DriverUpDown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Driver presses up-Button.  The window opens (i.e. the position value increases)</a:t>
            </a:r>
          </a:p>
          <a:p>
            <a:r>
              <a:rPr lang="en-US" sz="2400" dirty="0" smtClean="0"/>
              <a:t>When the position reaches the value 4, the down-Button is pressed and the window is closing (i.e. the position value decreases).</a:t>
            </a:r>
          </a:p>
          <a:p>
            <a:r>
              <a:rPr lang="en-US" sz="2400" dirty="0" smtClean="0"/>
              <a:t>We check weather the decrease holds for 4 seconds</a:t>
            </a:r>
          </a:p>
          <a:p>
            <a:r>
              <a:rPr lang="en-US" sz="2400" dirty="0" smtClean="0"/>
              <a:t>Finally we close the window completely</a:t>
            </a:r>
            <a:r>
              <a:rPr lang="de-DE" dirty="0" smtClean="0"/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35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AEC3D7"/>
                </a:solidFill>
              </a:rPr>
              <a:t>source code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de-DE" dirty="0" smtClean="0"/>
              <a:t>Test Case: </a:t>
            </a:r>
            <a:r>
              <a:rPr lang="de-DE" dirty="0" err="1" smtClean="0"/>
              <a:t>DriverUpDown</a:t>
            </a:r>
            <a:endParaRPr lang="de-DE" dirty="0" smtClean="0"/>
          </a:p>
        </p:txBody>
      </p:sp>
      <p:sp>
        <p:nvSpPr>
          <p:cNvPr id="4" name="Text Box 51"/>
          <p:cNvSpPr txBox="1">
            <a:spLocks noChangeArrowheads="1"/>
          </p:cNvSpPr>
          <p:nvPr/>
        </p:nvSpPr>
        <p:spPr bwMode="auto">
          <a:xfrm>
            <a:off x="428596" y="1428736"/>
            <a:ext cx="8215370" cy="51590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360000" tIns="360000" rIns="360000" bIns="360000" numCol="1" anchor="t" anchorCtr="0" compatLnSpc="1">
            <a:prstTxWarp prst="textNoShape">
              <a:avLst/>
            </a:prstTxWarp>
            <a:spAutoFit/>
          </a:bodyPr>
          <a:lstStyle/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b="1" dirty="0" smtClean="0">
                <a:latin typeface="Courier New" pitchFamily="49" charset="0"/>
              </a:rPr>
              <a:t>	</a:t>
            </a:r>
            <a:r>
              <a:rPr lang="de-DE" sz="1600" b="1" dirty="0" err="1" smtClean="0">
                <a:latin typeface="Courier New" pitchFamily="49" charset="0"/>
              </a:rPr>
              <a:t>testcase</a:t>
            </a:r>
            <a:r>
              <a:rPr lang="de-DE" sz="1600" b="1" dirty="0" smtClean="0">
                <a:latin typeface="Courier New" pitchFamily="49" charset="0"/>
              </a:rPr>
              <a:t> </a:t>
            </a:r>
            <a:r>
              <a:rPr lang="de-DE" sz="1600" dirty="0" err="1" smtClean="0">
                <a:latin typeface="Courier New" pitchFamily="49" charset="0"/>
              </a:rPr>
              <a:t>DriverUpDown</a:t>
            </a:r>
            <a:r>
              <a:rPr lang="de-DE" sz="1600" dirty="0" smtClean="0">
                <a:latin typeface="Courier New" pitchFamily="49" charset="0"/>
              </a:rPr>
              <a:t> () </a:t>
            </a:r>
            <a:r>
              <a:rPr lang="de-DE" sz="1600" b="1" dirty="0" err="1" smtClean="0">
                <a:latin typeface="Courier New" pitchFamily="49" charset="0"/>
              </a:rPr>
              <a:t>runs</a:t>
            </a:r>
            <a:r>
              <a:rPr lang="de-DE" sz="1600" b="1" dirty="0" smtClean="0">
                <a:latin typeface="Courier New" pitchFamily="49" charset="0"/>
              </a:rPr>
              <a:t> on </a:t>
            </a:r>
            <a:r>
              <a:rPr lang="de-DE" sz="1600" dirty="0" smtClean="0">
                <a:latin typeface="Courier New" pitchFamily="49" charset="0"/>
              </a:rPr>
              <a:t>Tester {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b="1" dirty="0" smtClean="0">
                <a:latin typeface="Courier New" pitchFamily="49" charset="0"/>
              </a:rPr>
              <a:t>		</a:t>
            </a:r>
            <a:r>
              <a:rPr lang="de-DE" sz="1600" b="1" dirty="0" err="1" smtClean="0">
                <a:latin typeface="Courier New" pitchFamily="49" charset="0"/>
              </a:rPr>
              <a:t>setverdict</a:t>
            </a:r>
            <a:r>
              <a:rPr lang="de-DE" sz="1600" dirty="0" smtClean="0">
                <a:latin typeface="Courier New" pitchFamily="49" charset="0"/>
              </a:rPr>
              <a:t>(</a:t>
            </a:r>
            <a:r>
              <a:rPr lang="de-DE" sz="1600" b="1" dirty="0" smtClean="0">
                <a:latin typeface="Courier New" pitchFamily="49" charset="0"/>
              </a:rPr>
              <a:t>pass</a:t>
            </a:r>
            <a:r>
              <a:rPr lang="de-DE" sz="1600" dirty="0" smtClean="0">
                <a:latin typeface="Courier New" pitchFamily="49" charset="0"/>
              </a:rPr>
              <a:t>);		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dirty="0" smtClean="0">
                <a:latin typeface="Courier New" pitchFamily="49" charset="0"/>
              </a:rPr>
              <a:t>		</a:t>
            </a:r>
            <a:r>
              <a:rPr lang="de-DE" sz="1600" dirty="0" err="1" smtClean="0">
                <a:latin typeface="Courier New" pitchFamily="49" charset="0"/>
              </a:rPr>
              <a:t>Driver_Up</a:t>
            </a:r>
            <a:r>
              <a:rPr lang="de-DE" sz="1600" dirty="0" smtClean="0">
                <a:latin typeface="Courier New" pitchFamily="49" charset="0"/>
              </a:rPr>
              <a:t>:= 0.0;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dirty="0" smtClean="0">
                <a:latin typeface="Courier New" pitchFamily="49" charset="0"/>
              </a:rPr>
              <a:t>		</a:t>
            </a:r>
            <a:r>
              <a:rPr lang="de-DE" sz="1600" dirty="0" err="1" smtClean="0">
                <a:latin typeface="Courier New" pitchFamily="49" charset="0"/>
              </a:rPr>
              <a:t>Driver_Down</a:t>
            </a:r>
            <a:r>
              <a:rPr lang="de-DE" sz="1600" dirty="0" smtClean="0">
                <a:latin typeface="Courier New" pitchFamily="49" charset="0"/>
              </a:rPr>
              <a:t>:=1.0;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dirty="0" smtClean="0">
                <a:latin typeface="Courier New" pitchFamily="49" charset="0"/>
              </a:rPr>
              <a:t>		</a:t>
            </a:r>
            <a:r>
              <a:rPr lang="de-DE" sz="1600" b="1" dirty="0" smtClean="0">
                <a:latin typeface="Courier New" pitchFamily="49" charset="0"/>
              </a:rPr>
              <a:t>log</a:t>
            </a:r>
            <a:r>
              <a:rPr lang="de-DE" sz="1600" dirty="0" smtClean="0">
                <a:latin typeface="Courier New" pitchFamily="49" charset="0"/>
              </a:rPr>
              <a:t>("Start </a:t>
            </a:r>
            <a:r>
              <a:rPr lang="de-DE" sz="1600" dirty="0" err="1" smtClean="0">
                <a:latin typeface="Courier New" pitchFamily="49" charset="0"/>
              </a:rPr>
              <a:t>test</a:t>
            </a:r>
            <a:r>
              <a:rPr lang="de-DE" sz="1600" dirty="0" smtClean="0">
                <a:latin typeface="Courier New" pitchFamily="49" charset="0"/>
              </a:rPr>
              <a:t> </a:t>
            </a:r>
            <a:r>
              <a:rPr lang="de-DE" sz="1600" dirty="0" err="1" smtClean="0">
                <a:latin typeface="Courier New" pitchFamily="49" charset="0"/>
              </a:rPr>
              <a:t>case</a:t>
            </a:r>
            <a:r>
              <a:rPr lang="de-DE" sz="1600" dirty="0" smtClean="0">
                <a:latin typeface="Courier New" pitchFamily="49" charset="0"/>
              </a:rPr>
              <a:t>");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dirty="0" smtClean="0">
                <a:latin typeface="Courier New" pitchFamily="49" charset="0"/>
              </a:rPr>
              <a:t>		</a:t>
            </a:r>
            <a:r>
              <a:rPr lang="de-DE" sz="1600" b="1" dirty="0" smtClean="0">
                <a:latin typeface="Courier New" pitchFamily="49" charset="0"/>
              </a:rPr>
              <a:t>log</a:t>
            </a:r>
            <a:r>
              <a:rPr lang="de-DE" sz="1600" dirty="0" smtClean="0">
                <a:latin typeface="Courier New" pitchFamily="49" charset="0"/>
              </a:rPr>
              <a:t>("</a:t>
            </a:r>
            <a:r>
              <a:rPr lang="de-DE" sz="1600" dirty="0" err="1" smtClean="0">
                <a:latin typeface="Courier New" pitchFamily="49" charset="0"/>
              </a:rPr>
              <a:t>Window</a:t>
            </a:r>
            <a:r>
              <a:rPr lang="de-DE" sz="1600" dirty="0" smtClean="0">
                <a:latin typeface="Courier New" pitchFamily="49" charset="0"/>
              </a:rPr>
              <a:t> Down");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dirty="0" smtClean="0">
                <a:latin typeface="Courier New" pitchFamily="49" charset="0"/>
              </a:rPr>
              <a:t>		</a:t>
            </a:r>
            <a:r>
              <a:rPr lang="de-DE" sz="1600" b="1" dirty="0" err="1" smtClean="0">
                <a:latin typeface="Courier New" pitchFamily="49" charset="0"/>
              </a:rPr>
              <a:t>cont</a:t>
            </a:r>
            <a:r>
              <a:rPr lang="de-DE" sz="1600" dirty="0" smtClean="0">
                <a:latin typeface="Courier New" pitchFamily="49" charset="0"/>
              </a:rPr>
              <a:t> {</a:t>
            </a:r>
            <a:r>
              <a:rPr lang="de-DE" sz="1600" b="1" dirty="0" err="1" smtClean="0">
                <a:latin typeface="Courier New" pitchFamily="49" charset="0"/>
              </a:rPr>
              <a:t>assert</a:t>
            </a:r>
            <a:r>
              <a:rPr lang="de-DE" sz="1600" dirty="0" smtClean="0">
                <a:latin typeface="Courier New" pitchFamily="49" charset="0"/>
              </a:rPr>
              <a:t>( </a:t>
            </a:r>
            <a:r>
              <a:rPr lang="de-DE" sz="1600" dirty="0" err="1" smtClean="0">
                <a:latin typeface="Courier New" pitchFamily="49" charset="0"/>
              </a:rPr>
              <a:t>position</a:t>
            </a:r>
            <a:r>
              <a:rPr lang="de-DE" sz="1600" dirty="0" smtClean="0">
                <a:latin typeface="Courier New" pitchFamily="49" charset="0"/>
              </a:rPr>
              <a:t> &gt;= </a:t>
            </a:r>
            <a:r>
              <a:rPr lang="de-DE" sz="1600" dirty="0" err="1" smtClean="0">
                <a:latin typeface="Courier New" pitchFamily="49" charset="0"/>
              </a:rPr>
              <a:t>position.</a:t>
            </a:r>
            <a:r>
              <a:rPr lang="de-DE" sz="1600" b="1" dirty="0" err="1" smtClean="0">
                <a:latin typeface="Courier New" pitchFamily="49" charset="0"/>
              </a:rPr>
              <a:t>prev</a:t>
            </a:r>
            <a:r>
              <a:rPr lang="de-DE" sz="1600" dirty="0" smtClean="0">
                <a:latin typeface="Courier New" pitchFamily="49" charset="0"/>
              </a:rPr>
              <a:t>)} 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dirty="0" smtClean="0">
                <a:latin typeface="Courier New" pitchFamily="49" charset="0"/>
              </a:rPr>
              <a:t>		</a:t>
            </a:r>
            <a:r>
              <a:rPr lang="de-DE" sz="1600" b="1" dirty="0" err="1" smtClean="0">
                <a:latin typeface="Courier New" pitchFamily="49" charset="0"/>
              </a:rPr>
              <a:t>until</a:t>
            </a:r>
            <a:r>
              <a:rPr lang="de-DE" sz="1600" b="1" dirty="0" smtClean="0">
                <a:latin typeface="Courier New" pitchFamily="49" charset="0"/>
              </a:rPr>
              <a:t> </a:t>
            </a:r>
            <a:r>
              <a:rPr lang="de-DE" sz="1600" dirty="0" smtClean="0">
                <a:latin typeface="Courier New" pitchFamily="49" charset="0"/>
              </a:rPr>
              <a:t>{[</a:t>
            </a:r>
            <a:r>
              <a:rPr lang="de-DE" sz="1600" b="1" dirty="0" err="1" smtClean="0">
                <a:latin typeface="Courier New" pitchFamily="49" charset="0"/>
              </a:rPr>
              <a:t>duration</a:t>
            </a:r>
            <a:r>
              <a:rPr lang="de-DE" sz="1600" dirty="0" smtClean="0">
                <a:latin typeface="Courier New" pitchFamily="49" charset="0"/>
              </a:rPr>
              <a:t> &gt; 4.0] {</a:t>
            </a:r>
            <a:r>
              <a:rPr lang="de-DE" sz="1600" dirty="0" err="1" smtClean="0">
                <a:latin typeface="Courier New" pitchFamily="49" charset="0"/>
              </a:rPr>
              <a:t>Driver_Down</a:t>
            </a:r>
            <a:r>
              <a:rPr lang="de-DE" sz="1600" dirty="0" smtClean="0">
                <a:latin typeface="Courier New" pitchFamily="49" charset="0"/>
              </a:rPr>
              <a:t>:= 0.0}}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dirty="0" smtClean="0">
                <a:latin typeface="Courier New" pitchFamily="49" charset="0"/>
              </a:rPr>
              <a:t>		</a:t>
            </a:r>
            <a:r>
              <a:rPr lang="de-DE" sz="1600" b="1" dirty="0" smtClean="0">
                <a:latin typeface="Courier New" pitchFamily="49" charset="0"/>
              </a:rPr>
              <a:t>log</a:t>
            </a:r>
            <a:r>
              <a:rPr lang="de-DE" sz="1600" dirty="0" smtClean="0">
                <a:latin typeface="Courier New" pitchFamily="49" charset="0"/>
              </a:rPr>
              <a:t>("</a:t>
            </a:r>
            <a:r>
              <a:rPr lang="de-DE" sz="1600" dirty="0" err="1" smtClean="0">
                <a:latin typeface="Courier New" pitchFamily="49" charset="0"/>
              </a:rPr>
              <a:t>Window</a:t>
            </a:r>
            <a:r>
              <a:rPr lang="de-DE" sz="1600" dirty="0" smtClean="0">
                <a:latin typeface="Courier New" pitchFamily="49" charset="0"/>
              </a:rPr>
              <a:t> </a:t>
            </a:r>
            <a:r>
              <a:rPr lang="de-DE" sz="1600" dirty="0" err="1" smtClean="0">
                <a:latin typeface="Courier New" pitchFamily="49" charset="0"/>
              </a:rPr>
              <a:t>Up</a:t>
            </a:r>
            <a:r>
              <a:rPr lang="de-DE" sz="1600" dirty="0" smtClean="0">
                <a:latin typeface="Courier New" pitchFamily="49" charset="0"/>
              </a:rPr>
              <a:t>");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dirty="0" smtClean="0">
                <a:latin typeface="Courier New" pitchFamily="49" charset="0"/>
              </a:rPr>
              <a:t>		</a:t>
            </a:r>
            <a:r>
              <a:rPr lang="de-DE" sz="1600" dirty="0" err="1" smtClean="0">
                <a:latin typeface="Courier New" pitchFamily="49" charset="0"/>
              </a:rPr>
              <a:t>Driver_Up</a:t>
            </a:r>
            <a:r>
              <a:rPr lang="de-DE" sz="1600" dirty="0" smtClean="0">
                <a:latin typeface="Courier New" pitchFamily="49" charset="0"/>
              </a:rPr>
              <a:t>:=1.0;				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dirty="0" smtClean="0">
                <a:latin typeface="Courier New" pitchFamily="49" charset="0"/>
              </a:rPr>
              <a:t>		</a:t>
            </a:r>
            <a:r>
              <a:rPr lang="de-DE" sz="1600" b="1" dirty="0" smtClean="0">
                <a:latin typeface="Courier New" pitchFamily="49" charset="0"/>
              </a:rPr>
              <a:t>log</a:t>
            </a:r>
            <a:r>
              <a:rPr lang="de-DE" sz="1600" dirty="0" smtClean="0">
                <a:latin typeface="Courier New" pitchFamily="49" charset="0"/>
              </a:rPr>
              <a:t>(</a:t>
            </a:r>
            <a:r>
              <a:rPr lang="de-DE" sz="1600" dirty="0" err="1" smtClean="0">
                <a:latin typeface="Courier New" pitchFamily="49" charset="0"/>
              </a:rPr>
              <a:t>position</a:t>
            </a:r>
            <a:r>
              <a:rPr lang="de-DE" sz="1600" dirty="0" smtClean="0">
                <a:latin typeface="Courier New" pitchFamily="49" charset="0"/>
              </a:rPr>
              <a:t>);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dirty="0" smtClean="0">
                <a:latin typeface="Courier New" pitchFamily="49" charset="0"/>
              </a:rPr>
              <a:t>		</a:t>
            </a:r>
            <a:r>
              <a:rPr lang="de-DE" sz="1600" b="1" dirty="0" err="1" smtClean="0">
                <a:latin typeface="Courier New" pitchFamily="49" charset="0"/>
              </a:rPr>
              <a:t>cont</a:t>
            </a:r>
            <a:r>
              <a:rPr lang="de-DE" sz="1600" dirty="0" smtClean="0">
                <a:latin typeface="Courier New" pitchFamily="49" charset="0"/>
              </a:rPr>
              <a:t> {} </a:t>
            </a:r>
            <a:r>
              <a:rPr lang="de-DE" sz="1600" b="1" dirty="0" err="1" smtClean="0">
                <a:latin typeface="Courier New" pitchFamily="49" charset="0"/>
              </a:rPr>
              <a:t>until</a:t>
            </a:r>
            <a:r>
              <a:rPr lang="de-DE" sz="1600" dirty="0" smtClean="0">
                <a:latin typeface="Courier New" pitchFamily="49" charset="0"/>
              </a:rPr>
              <a:t> {[</a:t>
            </a:r>
            <a:r>
              <a:rPr lang="de-DE" sz="1600" b="1" dirty="0" err="1" smtClean="0">
                <a:latin typeface="Courier New" pitchFamily="49" charset="0"/>
              </a:rPr>
              <a:t>duration</a:t>
            </a:r>
            <a:r>
              <a:rPr lang="de-DE" sz="1600" dirty="0" smtClean="0">
                <a:latin typeface="Courier New" pitchFamily="49" charset="0"/>
              </a:rPr>
              <a:t> &gt; 0.2] {}}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dirty="0" smtClean="0">
                <a:latin typeface="Courier New" pitchFamily="49" charset="0"/>
              </a:rPr>
              <a:t>		</a:t>
            </a:r>
            <a:r>
              <a:rPr lang="de-DE" sz="1600" b="1" dirty="0" smtClean="0">
                <a:latin typeface="Courier New" pitchFamily="49" charset="0"/>
              </a:rPr>
              <a:t>log</a:t>
            </a:r>
            <a:r>
              <a:rPr lang="de-DE" sz="1600" dirty="0" smtClean="0">
                <a:latin typeface="Courier New" pitchFamily="49" charset="0"/>
              </a:rPr>
              <a:t>("Check </a:t>
            </a:r>
            <a:r>
              <a:rPr lang="de-DE" sz="1600" dirty="0" err="1" smtClean="0">
                <a:latin typeface="Courier New" pitchFamily="49" charset="0"/>
              </a:rPr>
              <a:t>Window</a:t>
            </a:r>
            <a:r>
              <a:rPr lang="de-DE" sz="1600" dirty="0" smtClean="0">
                <a:latin typeface="Courier New" pitchFamily="49" charset="0"/>
              </a:rPr>
              <a:t> </a:t>
            </a:r>
            <a:r>
              <a:rPr lang="de-DE" sz="1600" dirty="0" err="1" smtClean="0">
                <a:latin typeface="Courier New" pitchFamily="49" charset="0"/>
              </a:rPr>
              <a:t>Up</a:t>
            </a:r>
            <a:r>
              <a:rPr lang="de-DE" sz="1600" dirty="0" smtClean="0">
                <a:latin typeface="Courier New" pitchFamily="49" charset="0"/>
              </a:rPr>
              <a:t>");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dirty="0" smtClean="0">
                <a:latin typeface="Courier New" pitchFamily="49" charset="0"/>
              </a:rPr>
              <a:t>		</a:t>
            </a:r>
            <a:r>
              <a:rPr lang="de-DE" sz="1600" b="1" dirty="0" err="1" smtClean="0">
                <a:latin typeface="Courier New" pitchFamily="49" charset="0"/>
              </a:rPr>
              <a:t>cont</a:t>
            </a:r>
            <a:r>
              <a:rPr lang="de-DE" sz="1600" dirty="0" smtClean="0">
                <a:latin typeface="Courier New" pitchFamily="49" charset="0"/>
              </a:rPr>
              <a:t> {</a:t>
            </a:r>
            <a:r>
              <a:rPr lang="de-DE" sz="1600" b="1" dirty="0" err="1" smtClean="0">
                <a:latin typeface="Courier New" pitchFamily="49" charset="0"/>
              </a:rPr>
              <a:t>assert</a:t>
            </a:r>
            <a:r>
              <a:rPr lang="de-DE" sz="1600" dirty="0" smtClean="0">
                <a:latin typeface="Courier New" pitchFamily="49" charset="0"/>
              </a:rPr>
              <a:t>( </a:t>
            </a:r>
            <a:r>
              <a:rPr lang="de-DE" sz="1600" dirty="0" err="1" smtClean="0">
                <a:latin typeface="Courier New" pitchFamily="49" charset="0"/>
              </a:rPr>
              <a:t>position</a:t>
            </a:r>
            <a:r>
              <a:rPr lang="de-DE" sz="1600" dirty="0" smtClean="0">
                <a:latin typeface="Courier New" pitchFamily="49" charset="0"/>
              </a:rPr>
              <a:t> &lt;= </a:t>
            </a:r>
            <a:r>
              <a:rPr lang="de-DE" sz="1600" dirty="0" err="1" smtClean="0">
                <a:latin typeface="Courier New" pitchFamily="49" charset="0"/>
              </a:rPr>
              <a:t>position.</a:t>
            </a:r>
            <a:r>
              <a:rPr lang="de-DE" sz="1600" b="1" dirty="0" err="1" smtClean="0">
                <a:latin typeface="Courier New" pitchFamily="49" charset="0"/>
              </a:rPr>
              <a:t>prev</a:t>
            </a:r>
            <a:r>
              <a:rPr lang="de-DE" sz="1600" dirty="0" smtClean="0">
                <a:latin typeface="Courier New" pitchFamily="49" charset="0"/>
              </a:rPr>
              <a:t>() )} 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dirty="0" smtClean="0">
                <a:latin typeface="Courier New" pitchFamily="49" charset="0"/>
              </a:rPr>
              <a:t>		</a:t>
            </a:r>
            <a:r>
              <a:rPr lang="de-DE" sz="1600" b="1" dirty="0" err="1" smtClean="0">
                <a:latin typeface="Courier New" pitchFamily="49" charset="0"/>
              </a:rPr>
              <a:t>until</a:t>
            </a:r>
            <a:r>
              <a:rPr lang="de-DE" sz="1600" dirty="0" smtClean="0">
                <a:latin typeface="Courier New" pitchFamily="49" charset="0"/>
              </a:rPr>
              <a:t> {[</a:t>
            </a:r>
            <a:r>
              <a:rPr lang="de-DE" sz="1600" b="1" dirty="0" err="1" smtClean="0">
                <a:latin typeface="Courier New" pitchFamily="49" charset="0"/>
              </a:rPr>
              <a:t>duration</a:t>
            </a:r>
            <a:r>
              <a:rPr lang="de-DE" sz="1600" dirty="0" smtClean="0">
                <a:latin typeface="Courier New" pitchFamily="49" charset="0"/>
              </a:rPr>
              <a:t> &gt; 4.0] {}}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dirty="0" smtClean="0">
                <a:latin typeface="Courier New" pitchFamily="49" charset="0"/>
              </a:rPr>
              <a:t>		// Clean </a:t>
            </a:r>
            <a:r>
              <a:rPr lang="de-DE" sz="1600" dirty="0" err="1" smtClean="0">
                <a:latin typeface="Courier New" pitchFamily="49" charset="0"/>
              </a:rPr>
              <a:t>up</a:t>
            </a:r>
            <a:endParaRPr lang="de-DE" sz="1600" dirty="0" smtClean="0">
              <a:latin typeface="Courier New" pitchFamily="49" charset="0"/>
            </a:endParaRP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dirty="0" smtClean="0">
                <a:latin typeface="Courier New" pitchFamily="49" charset="0"/>
              </a:rPr>
              <a:t>		</a:t>
            </a:r>
            <a:r>
              <a:rPr lang="de-DE" sz="1600" b="1" dirty="0" err="1" smtClean="0">
                <a:latin typeface="Courier New" pitchFamily="49" charset="0"/>
              </a:rPr>
              <a:t>cont</a:t>
            </a:r>
            <a:r>
              <a:rPr lang="de-DE" sz="1600" dirty="0" smtClean="0">
                <a:latin typeface="Courier New" pitchFamily="49" charset="0"/>
              </a:rPr>
              <a:t> {} </a:t>
            </a:r>
            <a:r>
              <a:rPr lang="de-DE" sz="1600" b="1" dirty="0" err="1" smtClean="0">
                <a:latin typeface="Courier New" pitchFamily="49" charset="0"/>
              </a:rPr>
              <a:t>until</a:t>
            </a:r>
            <a:r>
              <a:rPr lang="de-DE" sz="1600" dirty="0" smtClean="0">
                <a:latin typeface="Courier New" pitchFamily="49" charset="0"/>
              </a:rPr>
              <a:t> {[</a:t>
            </a:r>
            <a:r>
              <a:rPr lang="de-DE" sz="1600" dirty="0" err="1" smtClean="0">
                <a:latin typeface="Courier New" pitchFamily="49" charset="0"/>
              </a:rPr>
              <a:t>position</a:t>
            </a:r>
            <a:r>
              <a:rPr lang="de-DE" sz="1600" dirty="0" smtClean="0">
                <a:latin typeface="Courier New" pitchFamily="49" charset="0"/>
              </a:rPr>
              <a:t> &lt; 0.0] {}}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dirty="0" smtClean="0">
                <a:latin typeface="Courier New" pitchFamily="49" charset="0"/>
              </a:rPr>
              <a:t>		</a:t>
            </a:r>
            <a:r>
              <a:rPr lang="de-DE" sz="1600" dirty="0" err="1" smtClean="0">
                <a:latin typeface="Courier New" pitchFamily="49" charset="0"/>
              </a:rPr>
              <a:t>Driver_Up</a:t>
            </a:r>
            <a:r>
              <a:rPr lang="de-DE" sz="1600" dirty="0" smtClean="0">
                <a:latin typeface="Courier New" pitchFamily="49" charset="0"/>
              </a:rPr>
              <a:t>:=0.0;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dirty="0" smtClean="0">
                <a:latin typeface="Courier New" pitchFamily="49" charset="0"/>
              </a:rPr>
              <a:t>		</a:t>
            </a:r>
            <a:r>
              <a:rPr lang="de-DE" sz="1600" dirty="0" err="1" smtClean="0">
                <a:latin typeface="Courier New" pitchFamily="49" charset="0"/>
              </a:rPr>
              <a:t>Driver_Down</a:t>
            </a:r>
            <a:r>
              <a:rPr lang="de-DE" sz="1600" dirty="0" smtClean="0">
                <a:latin typeface="Courier New" pitchFamily="49" charset="0"/>
              </a:rPr>
              <a:t>:=0.0;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dirty="0" smtClean="0">
                <a:latin typeface="Courier New" pitchFamily="49" charset="0"/>
              </a:rPr>
              <a:t>	} //</a:t>
            </a:r>
            <a:r>
              <a:rPr lang="de-DE" sz="1600" dirty="0" err="1" smtClean="0">
                <a:latin typeface="Courier New" pitchFamily="49" charset="0"/>
              </a:rPr>
              <a:t>testcase</a:t>
            </a:r>
            <a:endParaRPr lang="de-DE" sz="1600" dirty="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AEC3D7"/>
                </a:solidFill>
              </a:rPr>
              <a:t>specification</a:t>
            </a:r>
            <a:r>
              <a:rPr lang="en-US" sz="3600" dirty="0" smtClean="0">
                <a:solidFill>
                  <a:srgbClr val="AEC3D7"/>
                </a:solidFill>
              </a:rPr>
              <a:t/>
            </a:r>
            <a:br>
              <a:rPr lang="en-US" sz="3600" dirty="0" smtClean="0">
                <a:solidFill>
                  <a:srgbClr val="AEC3D7"/>
                </a:solidFill>
              </a:rPr>
            </a:br>
            <a:r>
              <a:rPr lang="de-DE" dirty="0" smtClean="0"/>
              <a:t>Test Case: </a:t>
            </a:r>
            <a:r>
              <a:rPr lang="de-DE" dirty="0" err="1" smtClean="0"/>
              <a:t>PassengerUpObstacle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Driver presses up-Button.  The window opens (i.e. the position value increases)</a:t>
            </a:r>
          </a:p>
          <a:p>
            <a:r>
              <a:rPr lang="en-US" sz="2400" dirty="0" smtClean="0"/>
              <a:t>When the position reaches the value 8, the up-Button is released and after a while the down-Button is pressed and the window is closing (i.e. the position value decreases).</a:t>
            </a:r>
          </a:p>
          <a:p>
            <a:r>
              <a:rPr lang="en-US" sz="2400" dirty="0" smtClean="0"/>
              <a:t>When the position reaches the value 3, an obstacle is introduced and the window stops closing immediately.</a:t>
            </a:r>
          </a:p>
          <a:p>
            <a:r>
              <a:rPr lang="en-US" sz="2400" dirty="0" smtClean="0"/>
              <a:t>We check weather the window stops and holds the position for at least 2 second. </a:t>
            </a:r>
          </a:p>
          <a:p>
            <a:r>
              <a:rPr lang="en-US" sz="2400" dirty="0" smtClean="0"/>
              <a:t>Afterwards the obstacle is removed and the window closed completely</a:t>
            </a:r>
            <a:r>
              <a:rPr lang="de-DE" sz="2400" dirty="0" smtClean="0"/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37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AEC3D7"/>
                </a:solidFill>
              </a:rPr>
              <a:t>source code 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de-DE" dirty="0" smtClean="0"/>
              <a:t>Test Case: </a:t>
            </a:r>
            <a:r>
              <a:rPr lang="de-DE" dirty="0" err="1" smtClean="0"/>
              <a:t>PassengerUpObstacle</a:t>
            </a:r>
            <a:endParaRPr lang="de-DE" dirty="0" smtClean="0">
              <a:solidFill>
                <a:srgbClr val="FF1721"/>
              </a:solidFill>
            </a:endParaRPr>
          </a:p>
        </p:txBody>
      </p:sp>
      <p:sp>
        <p:nvSpPr>
          <p:cNvPr id="4" name="Text Box 51"/>
          <p:cNvSpPr txBox="1">
            <a:spLocks noChangeArrowheads="1"/>
          </p:cNvSpPr>
          <p:nvPr/>
        </p:nvSpPr>
        <p:spPr bwMode="auto">
          <a:xfrm>
            <a:off x="428596" y="1428736"/>
            <a:ext cx="8215370" cy="51590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360000" tIns="360000" rIns="360000" bIns="360000" numCol="1" anchor="t" anchorCtr="0" compatLnSpc="1">
            <a:prstTxWarp prst="textNoShape">
              <a:avLst/>
            </a:prstTxWarp>
            <a:spAutoFit/>
          </a:bodyPr>
          <a:lstStyle/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b="1" dirty="0" smtClean="0">
                <a:latin typeface="Courier New" pitchFamily="49" charset="0"/>
              </a:rPr>
              <a:t>	 </a:t>
            </a:r>
            <a:r>
              <a:rPr lang="de-DE" sz="1600" b="1" dirty="0" err="1" smtClean="0">
                <a:latin typeface="Courier New" pitchFamily="49" charset="0"/>
              </a:rPr>
              <a:t>testcase</a:t>
            </a:r>
            <a:r>
              <a:rPr lang="de-DE" sz="1600" dirty="0" smtClean="0">
                <a:latin typeface="Courier New" pitchFamily="49" charset="0"/>
              </a:rPr>
              <a:t> </a:t>
            </a:r>
            <a:r>
              <a:rPr lang="de-DE" sz="1600" dirty="0" err="1" smtClean="0">
                <a:latin typeface="Courier New" pitchFamily="49" charset="0"/>
              </a:rPr>
              <a:t>PassengerUpDownObstacle</a:t>
            </a:r>
            <a:r>
              <a:rPr lang="de-DE" sz="1600" dirty="0" smtClean="0">
                <a:latin typeface="Courier New" pitchFamily="49" charset="0"/>
              </a:rPr>
              <a:t> () </a:t>
            </a:r>
            <a:r>
              <a:rPr lang="de-DE" sz="1600" b="1" dirty="0" err="1" smtClean="0">
                <a:latin typeface="Courier New" pitchFamily="49" charset="0"/>
              </a:rPr>
              <a:t>runs</a:t>
            </a:r>
            <a:r>
              <a:rPr lang="de-DE" sz="1600" b="1" dirty="0" smtClean="0">
                <a:latin typeface="Courier New" pitchFamily="49" charset="0"/>
              </a:rPr>
              <a:t> on </a:t>
            </a:r>
            <a:r>
              <a:rPr lang="de-DE" sz="1600" dirty="0" smtClean="0">
                <a:latin typeface="Courier New" pitchFamily="49" charset="0"/>
              </a:rPr>
              <a:t>Tester {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dirty="0" smtClean="0">
                <a:latin typeface="Courier New" pitchFamily="49" charset="0"/>
              </a:rPr>
              <a:t>		</a:t>
            </a:r>
            <a:r>
              <a:rPr lang="de-DE" sz="1600" b="1" dirty="0" err="1" smtClean="0">
                <a:latin typeface="Courier New" pitchFamily="49" charset="0"/>
              </a:rPr>
              <a:t>setverdict</a:t>
            </a:r>
            <a:r>
              <a:rPr lang="de-DE" sz="1600" dirty="0" smtClean="0">
                <a:latin typeface="Courier New" pitchFamily="49" charset="0"/>
              </a:rPr>
              <a:t>(</a:t>
            </a:r>
            <a:r>
              <a:rPr lang="de-DE" sz="1600" b="1" dirty="0" smtClean="0">
                <a:latin typeface="Courier New" pitchFamily="49" charset="0"/>
              </a:rPr>
              <a:t>pass</a:t>
            </a:r>
            <a:r>
              <a:rPr lang="de-DE" sz="1600" dirty="0" smtClean="0">
                <a:latin typeface="Courier New" pitchFamily="49" charset="0"/>
              </a:rPr>
              <a:t>);		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dirty="0" smtClean="0">
                <a:latin typeface="Courier New" pitchFamily="49" charset="0"/>
              </a:rPr>
              <a:t>		</a:t>
            </a:r>
            <a:r>
              <a:rPr lang="de-DE" sz="1600" dirty="0" err="1" smtClean="0">
                <a:latin typeface="Courier New" pitchFamily="49" charset="0"/>
              </a:rPr>
              <a:t>Passenger_Up</a:t>
            </a:r>
            <a:r>
              <a:rPr lang="de-DE" sz="1600" dirty="0" smtClean="0">
                <a:latin typeface="Courier New" pitchFamily="49" charset="0"/>
              </a:rPr>
              <a:t>:= 0.0;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dirty="0" smtClean="0">
                <a:latin typeface="Courier New" pitchFamily="49" charset="0"/>
              </a:rPr>
              <a:t>		</a:t>
            </a:r>
            <a:r>
              <a:rPr lang="de-DE" sz="1600" dirty="0" err="1" smtClean="0">
                <a:latin typeface="Courier New" pitchFamily="49" charset="0"/>
              </a:rPr>
              <a:t>Passenger_Down</a:t>
            </a:r>
            <a:r>
              <a:rPr lang="de-DE" sz="1600" dirty="0" smtClean="0">
                <a:latin typeface="Courier New" pitchFamily="49" charset="0"/>
              </a:rPr>
              <a:t>:=1.0;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endParaRPr lang="de-DE" sz="1600" dirty="0" smtClean="0">
              <a:latin typeface="Courier New" pitchFamily="49" charset="0"/>
            </a:endParaRP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dirty="0" smtClean="0">
                <a:latin typeface="Courier New" pitchFamily="49" charset="0"/>
              </a:rPr>
              <a:t>		</a:t>
            </a:r>
            <a:r>
              <a:rPr lang="de-DE" sz="1600" b="1" dirty="0" smtClean="0">
                <a:latin typeface="Courier New" pitchFamily="49" charset="0"/>
              </a:rPr>
              <a:t>log</a:t>
            </a:r>
            <a:r>
              <a:rPr lang="de-DE" sz="1600" dirty="0" smtClean="0">
                <a:latin typeface="Courier New" pitchFamily="49" charset="0"/>
              </a:rPr>
              <a:t>("Start </a:t>
            </a:r>
            <a:r>
              <a:rPr lang="de-DE" sz="1600" dirty="0" err="1" smtClean="0">
                <a:latin typeface="Courier New" pitchFamily="49" charset="0"/>
              </a:rPr>
              <a:t>test</a:t>
            </a:r>
            <a:r>
              <a:rPr lang="de-DE" sz="1600" dirty="0" smtClean="0">
                <a:latin typeface="Courier New" pitchFamily="49" charset="0"/>
              </a:rPr>
              <a:t> </a:t>
            </a:r>
            <a:r>
              <a:rPr lang="de-DE" sz="1600" dirty="0" err="1" smtClean="0">
                <a:latin typeface="Courier New" pitchFamily="49" charset="0"/>
              </a:rPr>
              <a:t>case</a:t>
            </a:r>
            <a:r>
              <a:rPr lang="de-DE" sz="1600" dirty="0" smtClean="0">
                <a:latin typeface="Courier New" pitchFamily="49" charset="0"/>
              </a:rPr>
              <a:t>");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dirty="0" smtClean="0">
                <a:latin typeface="Courier New" pitchFamily="49" charset="0"/>
              </a:rPr>
              <a:t>		</a:t>
            </a:r>
            <a:r>
              <a:rPr lang="de-DE" sz="1600" b="1" dirty="0" smtClean="0">
                <a:latin typeface="Courier New" pitchFamily="49" charset="0"/>
              </a:rPr>
              <a:t>log</a:t>
            </a:r>
            <a:r>
              <a:rPr lang="de-DE" sz="1600" dirty="0" smtClean="0">
                <a:latin typeface="Courier New" pitchFamily="49" charset="0"/>
              </a:rPr>
              <a:t>("</a:t>
            </a:r>
            <a:r>
              <a:rPr lang="de-DE" sz="1600" dirty="0" err="1" smtClean="0">
                <a:latin typeface="Courier New" pitchFamily="49" charset="0"/>
              </a:rPr>
              <a:t>Window</a:t>
            </a:r>
            <a:r>
              <a:rPr lang="de-DE" sz="1600" dirty="0" smtClean="0">
                <a:latin typeface="Courier New" pitchFamily="49" charset="0"/>
              </a:rPr>
              <a:t> Down");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dirty="0" smtClean="0">
                <a:latin typeface="Courier New" pitchFamily="49" charset="0"/>
              </a:rPr>
              <a:t>		</a:t>
            </a:r>
            <a:r>
              <a:rPr lang="de-DE" sz="1600" b="1" dirty="0" err="1" smtClean="0">
                <a:latin typeface="Courier New" pitchFamily="49" charset="0"/>
              </a:rPr>
              <a:t>cont</a:t>
            </a:r>
            <a:r>
              <a:rPr lang="de-DE" sz="1600" dirty="0" smtClean="0">
                <a:latin typeface="Courier New" pitchFamily="49" charset="0"/>
              </a:rPr>
              <a:t> {} </a:t>
            </a:r>
            <a:r>
              <a:rPr lang="de-DE" sz="1600" b="1" dirty="0" err="1" smtClean="0">
                <a:latin typeface="Courier New" pitchFamily="49" charset="0"/>
              </a:rPr>
              <a:t>until</a:t>
            </a:r>
            <a:r>
              <a:rPr lang="de-DE" sz="1600" dirty="0" smtClean="0">
                <a:latin typeface="Courier New" pitchFamily="49" charset="0"/>
              </a:rPr>
              <a:t> {[</a:t>
            </a:r>
            <a:r>
              <a:rPr lang="de-DE" sz="1600" dirty="0" err="1" smtClean="0">
                <a:latin typeface="Courier New" pitchFamily="49" charset="0"/>
              </a:rPr>
              <a:t>duration</a:t>
            </a:r>
            <a:r>
              <a:rPr lang="de-DE" sz="1600" dirty="0" smtClean="0">
                <a:latin typeface="Courier New" pitchFamily="49" charset="0"/>
              </a:rPr>
              <a:t> &gt; 0.2] {}}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dirty="0" smtClean="0">
                <a:latin typeface="Courier New" pitchFamily="49" charset="0"/>
              </a:rPr>
              <a:t>		</a:t>
            </a:r>
            <a:r>
              <a:rPr lang="de-DE" sz="1600" b="1" dirty="0" err="1" smtClean="0">
                <a:latin typeface="Courier New" pitchFamily="49" charset="0"/>
              </a:rPr>
              <a:t>cont</a:t>
            </a:r>
            <a:r>
              <a:rPr lang="de-DE" sz="1600" dirty="0" smtClean="0">
                <a:latin typeface="Courier New" pitchFamily="49" charset="0"/>
              </a:rPr>
              <a:t> {</a:t>
            </a:r>
            <a:r>
              <a:rPr lang="de-DE" sz="1600" b="1" dirty="0" err="1" smtClean="0">
                <a:latin typeface="Courier New" pitchFamily="49" charset="0"/>
              </a:rPr>
              <a:t>assert</a:t>
            </a:r>
            <a:r>
              <a:rPr lang="de-DE" sz="1600" dirty="0" smtClean="0">
                <a:latin typeface="Courier New" pitchFamily="49" charset="0"/>
              </a:rPr>
              <a:t>( </a:t>
            </a:r>
            <a:r>
              <a:rPr lang="de-DE" sz="1600" dirty="0" err="1" smtClean="0">
                <a:latin typeface="Courier New" pitchFamily="49" charset="0"/>
              </a:rPr>
              <a:t>position</a:t>
            </a:r>
            <a:r>
              <a:rPr lang="de-DE" sz="1600" dirty="0" smtClean="0">
                <a:latin typeface="Courier New" pitchFamily="49" charset="0"/>
              </a:rPr>
              <a:t> &gt;= </a:t>
            </a:r>
            <a:r>
              <a:rPr lang="de-DE" sz="1600" dirty="0" err="1" smtClean="0">
                <a:latin typeface="Courier New" pitchFamily="49" charset="0"/>
              </a:rPr>
              <a:t>position.</a:t>
            </a:r>
            <a:r>
              <a:rPr lang="de-DE" sz="1600" b="1" dirty="0" err="1" smtClean="0">
                <a:latin typeface="Courier New" pitchFamily="49" charset="0"/>
              </a:rPr>
              <a:t>prev</a:t>
            </a:r>
            <a:r>
              <a:rPr lang="de-DE" sz="1600" dirty="0" smtClean="0">
                <a:latin typeface="Courier New" pitchFamily="49" charset="0"/>
              </a:rPr>
              <a:t> )} 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dirty="0" smtClean="0">
                <a:latin typeface="Courier New" pitchFamily="49" charset="0"/>
              </a:rPr>
              <a:t>		</a:t>
            </a:r>
            <a:r>
              <a:rPr lang="de-DE" sz="1600" b="1" dirty="0" err="1" smtClean="0">
                <a:latin typeface="Courier New" pitchFamily="49" charset="0"/>
              </a:rPr>
              <a:t>until</a:t>
            </a:r>
            <a:r>
              <a:rPr lang="de-DE" sz="1600" dirty="0" smtClean="0">
                <a:latin typeface="Courier New" pitchFamily="49" charset="0"/>
              </a:rPr>
              <a:t> {[</a:t>
            </a:r>
            <a:r>
              <a:rPr lang="de-DE" sz="1600" b="1" dirty="0" err="1" smtClean="0">
                <a:latin typeface="Courier New" pitchFamily="49" charset="0"/>
              </a:rPr>
              <a:t>duration</a:t>
            </a:r>
            <a:r>
              <a:rPr lang="de-DE" sz="1600" dirty="0" smtClean="0">
                <a:latin typeface="Courier New" pitchFamily="49" charset="0"/>
              </a:rPr>
              <a:t> &gt; 4.0] {</a:t>
            </a:r>
            <a:r>
              <a:rPr lang="de-DE" sz="1600" dirty="0" err="1" smtClean="0">
                <a:latin typeface="Courier New" pitchFamily="49" charset="0"/>
              </a:rPr>
              <a:t>Passenger_Down</a:t>
            </a:r>
            <a:r>
              <a:rPr lang="de-DE" sz="1600" dirty="0" smtClean="0">
                <a:latin typeface="Courier New" pitchFamily="49" charset="0"/>
              </a:rPr>
              <a:t>:= 0.0}}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dirty="0" smtClean="0">
                <a:latin typeface="Courier New" pitchFamily="49" charset="0"/>
              </a:rPr>
              <a:t>	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dirty="0" smtClean="0">
                <a:latin typeface="Courier New" pitchFamily="49" charset="0"/>
              </a:rPr>
              <a:t>		</a:t>
            </a:r>
            <a:r>
              <a:rPr lang="de-DE" sz="1600" b="1" dirty="0" smtClean="0">
                <a:latin typeface="Courier New" pitchFamily="49" charset="0"/>
              </a:rPr>
              <a:t>log</a:t>
            </a:r>
            <a:r>
              <a:rPr lang="de-DE" sz="1600" dirty="0" smtClean="0">
                <a:latin typeface="Courier New" pitchFamily="49" charset="0"/>
              </a:rPr>
              <a:t>("</a:t>
            </a:r>
            <a:r>
              <a:rPr lang="de-DE" sz="1600" dirty="0" err="1" smtClean="0">
                <a:latin typeface="Courier New" pitchFamily="49" charset="0"/>
              </a:rPr>
              <a:t>Window</a:t>
            </a:r>
            <a:r>
              <a:rPr lang="de-DE" sz="1600" dirty="0" smtClean="0">
                <a:latin typeface="Courier New" pitchFamily="49" charset="0"/>
              </a:rPr>
              <a:t> </a:t>
            </a:r>
            <a:r>
              <a:rPr lang="de-DE" sz="1600" dirty="0" err="1" smtClean="0">
                <a:latin typeface="Courier New" pitchFamily="49" charset="0"/>
              </a:rPr>
              <a:t>Up</a:t>
            </a:r>
            <a:r>
              <a:rPr lang="de-DE" sz="1600" dirty="0" smtClean="0">
                <a:latin typeface="Courier New" pitchFamily="49" charset="0"/>
              </a:rPr>
              <a:t>");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dirty="0" smtClean="0">
                <a:latin typeface="Courier New" pitchFamily="49" charset="0"/>
              </a:rPr>
              <a:t>		</a:t>
            </a:r>
            <a:r>
              <a:rPr lang="de-DE" sz="1600" dirty="0" err="1" smtClean="0">
                <a:latin typeface="Courier New" pitchFamily="49" charset="0"/>
              </a:rPr>
              <a:t>Passenger_Up</a:t>
            </a:r>
            <a:r>
              <a:rPr lang="de-DE" sz="1600" dirty="0" smtClean="0">
                <a:latin typeface="Courier New" pitchFamily="49" charset="0"/>
              </a:rPr>
              <a:t>:= 1.0;				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dirty="0" smtClean="0">
                <a:latin typeface="Courier New" pitchFamily="49" charset="0"/>
              </a:rPr>
              <a:t>		</a:t>
            </a:r>
            <a:r>
              <a:rPr lang="de-DE" sz="1600" b="1" dirty="0" smtClean="0">
                <a:latin typeface="Courier New" pitchFamily="49" charset="0"/>
              </a:rPr>
              <a:t>log</a:t>
            </a:r>
            <a:r>
              <a:rPr lang="de-DE" sz="1600" dirty="0" smtClean="0">
                <a:latin typeface="Courier New" pitchFamily="49" charset="0"/>
              </a:rPr>
              <a:t>(</a:t>
            </a:r>
            <a:r>
              <a:rPr lang="de-DE" sz="1600" dirty="0" err="1" smtClean="0">
                <a:latin typeface="Courier New" pitchFamily="49" charset="0"/>
              </a:rPr>
              <a:t>position</a:t>
            </a:r>
            <a:r>
              <a:rPr lang="de-DE" sz="1600" dirty="0" smtClean="0">
                <a:latin typeface="Courier New" pitchFamily="49" charset="0"/>
              </a:rPr>
              <a:t>);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dirty="0" smtClean="0">
                <a:latin typeface="Courier New" pitchFamily="49" charset="0"/>
              </a:rPr>
              <a:t>		</a:t>
            </a:r>
            <a:r>
              <a:rPr lang="de-DE" sz="1600" b="1" dirty="0" err="1" smtClean="0">
                <a:latin typeface="Courier New" pitchFamily="49" charset="0"/>
              </a:rPr>
              <a:t>cont</a:t>
            </a:r>
            <a:r>
              <a:rPr lang="de-DE" sz="1600" dirty="0" smtClean="0">
                <a:latin typeface="Courier New" pitchFamily="49" charset="0"/>
              </a:rPr>
              <a:t> {} </a:t>
            </a:r>
            <a:r>
              <a:rPr lang="de-DE" sz="1600" dirty="0" err="1" smtClean="0">
                <a:latin typeface="Courier New" pitchFamily="49" charset="0"/>
              </a:rPr>
              <a:t>until</a:t>
            </a:r>
            <a:r>
              <a:rPr lang="de-DE" sz="1600" dirty="0" smtClean="0">
                <a:latin typeface="Courier New" pitchFamily="49" charset="0"/>
              </a:rPr>
              <a:t> {[</a:t>
            </a:r>
            <a:r>
              <a:rPr lang="de-DE" sz="1600" b="1" dirty="0" err="1" smtClean="0">
                <a:latin typeface="Courier New" pitchFamily="49" charset="0"/>
              </a:rPr>
              <a:t>duration</a:t>
            </a:r>
            <a:r>
              <a:rPr lang="de-DE" sz="1600" dirty="0" smtClean="0">
                <a:latin typeface="Courier New" pitchFamily="49" charset="0"/>
              </a:rPr>
              <a:t> &gt; 0.2] {}}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endParaRPr lang="de-DE" sz="1600" dirty="0" smtClean="0">
              <a:latin typeface="Courier New" pitchFamily="49" charset="0"/>
            </a:endParaRP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dirty="0" smtClean="0">
                <a:latin typeface="Courier New" pitchFamily="49" charset="0"/>
              </a:rPr>
              <a:t>		</a:t>
            </a:r>
            <a:r>
              <a:rPr lang="de-DE" sz="1600" b="1" dirty="0" smtClean="0">
                <a:latin typeface="Courier New" pitchFamily="49" charset="0"/>
              </a:rPr>
              <a:t>log</a:t>
            </a:r>
            <a:r>
              <a:rPr lang="de-DE" sz="1600" dirty="0" smtClean="0">
                <a:latin typeface="Courier New" pitchFamily="49" charset="0"/>
              </a:rPr>
              <a:t>("Check </a:t>
            </a:r>
            <a:r>
              <a:rPr lang="de-DE" sz="1600" dirty="0" err="1" smtClean="0">
                <a:latin typeface="Courier New" pitchFamily="49" charset="0"/>
              </a:rPr>
              <a:t>Window</a:t>
            </a:r>
            <a:r>
              <a:rPr lang="de-DE" sz="1600" dirty="0" smtClean="0">
                <a:latin typeface="Courier New" pitchFamily="49" charset="0"/>
              </a:rPr>
              <a:t> </a:t>
            </a:r>
            <a:r>
              <a:rPr lang="de-DE" sz="1600" dirty="0" err="1" smtClean="0">
                <a:latin typeface="Courier New" pitchFamily="49" charset="0"/>
              </a:rPr>
              <a:t>Up</a:t>
            </a:r>
            <a:r>
              <a:rPr lang="de-DE" sz="1600" dirty="0" smtClean="0">
                <a:latin typeface="Courier New" pitchFamily="49" charset="0"/>
              </a:rPr>
              <a:t>");	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dirty="0" smtClean="0">
                <a:latin typeface="Courier New" pitchFamily="49" charset="0"/>
              </a:rPr>
              <a:t>		</a:t>
            </a:r>
            <a:r>
              <a:rPr lang="de-DE" sz="1600" b="1" dirty="0" err="1" smtClean="0">
                <a:latin typeface="Courier New" pitchFamily="49" charset="0"/>
              </a:rPr>
              <a:t>cont</a:t>
            </a:r>
            <a:r>
              <a:rPr lang="de-DE" sz="1600" dirty="0" smtClean="0">
                <a:latin typeface="Courier New" pitchFamily="49" charset="0"/>
              </a:rPr>
              <a:t> {	</a:t>
            </a:r>
            <a:r>
              <a:rPr lang="de-DE" sz="1600" b="1" dirty="0" err="1" smtClean="0">
                <a:latin typeface="Courier New" pitchFamily="49" charset="0"/>
              </a:rPr>
              <a:t>assert</a:t>
            </a:r>
            <a:r>
              <a:rPr lang="de-DE" sz="1600" dirty="0" smtClean="0">
                <a:latin typeface="Courier New" pitchFamily="49" charset="0"/>
              </a:rPr>
              <a:t>( </a:t>
            </a:r>
            <a:r>
              <a:rPr lang="de-DE" sz="1600" dirty="0" err="1" smtClean="0">
                <a:latin typeface="Courier New" pitchFamily="49" charset="0"/>
              </a:rPr>
              <a:t>position</a:t>
            </a:r>
            <a:r>
              <a:rPr lang="de-DE" sz="1600" dirty="0" smtClean="0">
                <a:latin typeface="Courier New" pitchFamily="49" charset="0"/>
              </a:rPr>
              <a:t> &lt;= </a:t>
            </a:r>
            <a:r>
              <a:rPr lang="de-DE" sz="1600" dirty="0" err="1" smtClean="0">
                <a:latin typeface="Courier New" pitchFamily="49" charset="0"/>
              </a:rPr>
              <a:t>position.</a:t>
            </a:r>
            <a:r>
              <a:rPr lang="de-DE" sz="1600" b="1" dirty="0" err="1" smtClean="0">
                <a:latin typeface="Courier New" pitchFamily="49" charset="0"/>
              </a:rPr>
              <a:t>prev</a:t>
            </a:r>
            <a:r>
              <a:rPr lang="de-DE" sz="1600" dirty="0" smtClean="0">
                <a:latin typeface="Courier New" pitchFamily="49" charset="0"/>
              </a:rPr>
              <a:t> )} 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dirty="0" smtClean="0">
                <a:latin typeface="Courier New" pitchFamily="49" charset="0"/>
              </a:rPr>
              <a:t>		</a:t>
            </a:r>
            <a:r>
              <a:rPr lang="de-DE" sz="1600" b="1" dirty="0" err="1" smtClean="0">
                <a:latin typeface="Courier New" pitchFamily="49" charset="0"/>
              </a:rPr>
              <a:t>until</a:t>
            </a:r>
            <a:r>
              <a:rPr lang="de-DE" sz="1600" dirty="0" smtClean="0">
                <a:latin typeface="Courier New" pitchFamily="49" charset="0"/>
              </a:rPr>
              <a:t> {[</a:t>
            </a:r>
            <a:r>
              <a:rPr lang="de-DE" sz="1600" dirty="0" err="1" smtClean="0">
                <a:latin typeface="Courier New" pitchFamily="49" charset="0"/>
              </a:rPr>
              <a:t>position</a:t>
            </a:r>
            <a:r>
              <a:rPr lang="de-DE" sz="1600" dirty="0" smtClean="0">
                <a:latin typeface="Courier New" pitchFamily="49" charset="0"/>
              </a:rPr>
              <a:t> &lt; 4.0] {</a:t>
            </a:r>
            <a:r>
              <a:rPr lang="de-DE" sz="1600" dirty="0" err="1" smtClean="0">
                <a:latin typeface="Courier New" pitchFamily="49" charset="0"/>
              </a:rPr>
              <a:t>Obstacle</a:t>
            </a:r>
            <a:r>
              <a:rPr lang="de-DE" sz="1600" dirty="0" smtClean="0">
                <a:latin typeface="Courier New" pitchFamily="49" charset="0"/>
              </a:rPr>
              <a:t>:=1.0;}}</a:t>
            </a:r>
            <a:endParaRPr lang="de-DE" sz="1600" b="1" dirty="0" smtClean="0">
              <a:latin typeface="Courier New" pitchFamily="49" charset="0"/>
            </a:endParaRP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b="1" dirty="0" smtClean="0">
                <a:latin typeface="Courier New" pitchFamily="49" charset="0"/>
              </a:rPr>
              <a:t>		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AEC3D7"/>
                </a:solidFill>
              </a:rPr>
              <a:t>source code 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de-DE" dirty="0" smtClean="0"/>
              <a:t>Test Case: </a:t>
            </a:r>
            <a:r>
              <a:rPr lang="de-DE" dirty="0" err="1" smtClean="0"/>
              <a:t>PassengerUpObstacle</a:t>
            </a:r>
            <a:endParaRPr lang="de-DE" dirty="0" smtClean="0">
              <a:solidFill>
                <a:srgbClr val="FF1721"/>
              </a:solidFill>
            </a:endParaRPr>
          </a:p>
        </p:txBody>
      </p:sp>
      <p:sp>
        <p:nvSpPr>
          <p:cNvPr id="4" name="Text Box 51"/>
          <p:cNvSpPr txBox="1">
            <a:spLocks noChangeArrowheads="1"/>
          </p:cNvSpPr>
          <p:nvPr/>
        </p:nvSpPr>
        <p:spPr bwMode="auto">
          <a:xfrm>
            <a:off x="428596" y="1428736"/>
            <a:ext cx="8215370" cy="33862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360000" tIns="360000" rIns="360000" bIns="360000" numCol="1" anchor="t" anchorCtr="0" compatLnSpc="1">
            <a:prstTxWarp prst="textNoShape">
              <a:avLst/>
            </a:prstTxWarp>
            <a:spAutoFit/>
          </a:bodyPr>
          <a:lstStyle/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b="1" dirty="0" smtClean="0">
                <a:latin typeface="Courier New" pitchFamily="49" charset="0"/>
              </a:rPr>
              <a:t>	 …		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b="1" dirty="0" smtClean="0">
                <a:latin typeface="Courier New" pitchFamily="49" charset="0"/>
              </a:rPr>
              <a:t>		</a:t>
            </a:r>
            <a:r>
              <a:rPr lang="de-DE" sz="1600" b="1" dirty="0" err="1" smtClean="0">
                <a:latin typeface="Courier New" pitchFamily="49" charset="0"/>
              </a:rPr>
              <a:t>cont</a:t>
            </a:r>
            <a:r>
              <a:rPr lang="de-DE" sz="1600" b="1" dirty="0" smtClean="0">
                <a:latin typeface="Courier New" pitchFamily="49" charset="0"/>
              </a:rPr>
              <a:t> </a:t>
            </a:r>
            <a:r>
              <a:rPr lang="de-DE" sz="1600" dirty="0" smtClean="0">
                <a:latin typeface="Courier New" pitchFamily="49" charset="0"/>
              </a:rPr>
              <a:t>{	</a:t>
            </a:r>
            <a:r>
              <a:rPr lang="de-DE" sz="1600" b="1" dirty="0" err="1" smtClean="0">
                <a:latin typeface="Courier New" pitchFamily="49" charset="0"/>
              </a:rPr>
              <a:t>assert</a:t>
            </a:r>
            <a:r>
              <a:rPr lang="de-DE" sz="1600" dirty="0" smtClean="0">
                <a:latin typeface="Courier New" pitchFamily="49" charset="0"/>
              </a:rPr>
              <a:t>( </a:t>
            </a:r>
            <a:r>
              <a:rPr lang="de-DE" sz="1600" dirty="0" err="1" smtClean="0">
                <a:latin typeface="Courier New" pitchFamily="49" charset="0"/>
              </a:rPr>
              <a:t>position</a:t>
            </a:r>
            <a:r>
              <a:rPr lang="de-DE" sz="1600" dirty="0" smtClean="0">
                <a:latin typeface="Courier New" pitchFamily="49" charset="0"/>
              </a:rPr>
              <a:t> &lt;= </a:t>
            </a:r>
            <a:r>
              <a:rPr lang="de-DE" sz="1600" dirty="0" err="1" smtClean="0">
                <a:latin typeface="Courier New" pitchFamily="49" charset="0"/>
              </a:rPr>
              <a:t>position.</a:t>
            </a:r>
            <a:r>
              <a:rPr lang="de-DE" sz="1600" b="1" dirty="0" err="1" smtClean="0">
                <a:latin typeface="Courier New" pitchFamily="49" charset="0"/>
              </a:rPr>
              <a:t>prev</a:t>
            </a:r>
            <a:r>
              <a:rPr lang="de-DE" sz="1600" dirty="0" smtClean="0">
                <a:latin typeface="Courier New" pitchFamily="49" charset="0"/>
              </a:rPr>
              <a:t> )} 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dirty="0" smtClean="0">
                <a:latin typeface="Courier New" pitchFamily="49" charset="0"/>
              </a:rPr>
              <a:t>		</a:t>
            </a:r>
            <a:r>
              <a:rPr lang="de-DE" sz="1600" b="1" dirty="0" err="1" smtClean="0">
                <a:latin typeface="Courier New" pitchFamily="49" charset="0"/>
              </a:rPr>
              <a:t>until</a:t>
            </a:r>
            <a:r>
              <a:rPr lang="de-DE" sz="1600" dirty="0" smtClean="0">
                <a:latin typeface="Courier New" pitchFamily="49" charset="0"/>
              </a:rPr>
              <a:t> {[</a:t>
            </a:r>
            <a:r>
              <a:rPr lang="de-DE" sz="1600" dirty="0" err="1" smtClean="0">
                <a:latin typeface="Courier New" pitchFamily="49" charset="0"/>
              </a:rPr>
              <a:t>position</a:t>
            </a:r>
            <a:r>
              <a:rPr lang="de-DE" sz="1600" dirty="0" smtClean="0">
                <a:latin typeface="Courier New" pitchFamily="49" charset="0"/>
              </a:rPr>
              <a:t> &lt; 4.0] {</a:t>
            </a:r>
            <a:r>
              <a:rPr lang="de-DE" sz="1600" dirty="0" err="1" smtClean="0">
                <a:latin typeface="Courier New" pitchFamily="49" charset="0"/>
              </a:rPr>
              <a:t>Obstacle</a:t>
            </a:r>
            <a:r>
              <a:rPr lang="de-DE" sz="1600" dirty="0" smtClean="0">
                <a:latin typeface="Courier New" pitchFamily="49" charset="0"/>
              </a:rPr>
              <a:t>:=1.0;}}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endParaRPr lang="de-DE" sz="1600" dirty="0" smtClean="0">
              <a:latin typeface="Courier New" pitchFamily="49" charset="0"/>
            </a:endParaRP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dirty="0" smtClean="0">
                <a:latin typeface="Courier New" pitchFamily="49" charset="0"/>
              </a:rPr>
              <a:t>		</a:t>
            </a:r>
            <a:r>
              <a:rPr lang="de-DE" sz="1600" b="1" dirty="0" err="1" smtClean="0">
                <a:latin typeface="Courier New" pitchFamily="49" charset="0"/>
              </a:rPr>
              <a:t>cont</a:t>
            </a:r>
            <a:r>
              <a:rPr lang="de-DE" sz="1600" dirty="0" smtClean="0">
                <a:latin typeface="Courier New" pitchFamily="49" charset="0"/>
              </a:rPr>
              <a:t> {</a:t>
            </a:r>
            <a:r>
              <a:rPr lang="de-DE" sz="1600" b="1" dirty="0" err="1" smtClean="0">
                <a:latin typeface="Courier New" pitchFamily="49" charset="0"/>
              </a:rPr>
              <a:t>assert</a:t>
            </a:r>
            <a:r>
              <a:rPr lang="de-DE" sz="1600" dirty="0" smtClean="0">
                <a:latin typeface="Courier New" pitchFamily="49" charset="0"/>
              </a:rPr>
              <a:t>( </a:t>
            </a:r>
            <a:r>
              <a:rPr lang="de-DE" sz="1600" dirty="0" err="1" smtClean="0">
                <a:latin typeface="Courier New" pitchFamily="49" charset="0"/>
              </a:rPr>
              <a:t>position</a:t>
            </a:r>
            <a:r>
              <a:rPr lang="de-DE" sz="1600" dirty="0" smtClean="0">
                <a:latin typeface="Courier New" pitchFamily="49" charset="0"/>
              </a:rPr>
              <a:t> &gt;3.5 )} 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dirty="0" smtClean="0">
                <a:latin typeface="Courier New" pitchFamily="49" charset="0"/>
              </a:rPr>
              <a:t>		</a:t>
            </a:r>
            <a:r>
              <a:rPr lang="de-DE" sz="1600" b="1" dirty="0" err="1" smtClean="0">
                <a:latin typeface="Courier New" pitchFamily="49" charset="0"/>
              </a:rPr>
              <a:t>until</a:t>
            </a:r>
            <a:r>
              <a:rPr lang="de-DE" sz="1600" dirty="0" smtClean="0">
                <a:latin typeface="Courier New" pitchFamily="49" charset="0"/>
              </a:rPr>
              <a:t> {[</a:t>
            </a:r>
            <a:r>
              <a:rPr lang="de-DE" sz="1600" b="1" dirty="0" err="1" smtClean="0">
                <a:latin typeface="Courier New" pitchFamily="49" charset="0"/>
              </a:rPr>
              <a:t>duration</a:t>
            </a:r>
            <a:r>
              <a:rPr lang="de-DE" sz="1600" dirty="0" smtClean="0">
                <a:latin typeface="Courier New" pitchFamily="49" charset="0"/>
              </a:rPr>
              <a:t> &gt; 2.0] {}}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dirty="0" smtClean="0">
                <a:latin typeface="Courier New" pitchFamily="49" charset="0"/>
              </a:rPr>
              <a:t>		</a:t>
            </a:r>
            <a:r>
              <a:rPr lang="de-DE" sz="1600" dirty="0" err="1" smtClean="0">
                <a:latin typeface="Courier New" pitchFamily="49" charset="0"/>
              </a:rPr>
              <a:t>Obstacle</a:t>
            </a:r>
            <a:r>
              <a:rPr lang="de-DE" sz="1600" dirty="0" smtClean="0">
                <a:latin typeface="Courier New" pitchFamily="49" charset="0"/>
              </a:rPr>
              <a:t>:=0.0;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dirty="0" smtClean="0">
                <a:latin typeface="Courier New" pitchFamily="49" charset="0"/>
              </a:rPr>
              <a:t>		</a:t>
            </a:r>
            <a:r>
              <a:rPr lang="de-DE" sz="1600" b="1" dirty="0" err="1" smtClean="0">
                <a:latin typeface="Courier New" pitchFamily="49" charset="0"/>
              </a:rPr>
              <a:t>cont</a:t>
            </a:r>
            <a:r>
              <a:rPr lang="de-DE" sz="1600" dirty="0" smtClean="0">
                <a:latin typeface="Courier New" pitchFamily="49" charset="0"/>
              </a:rPr>
              <a:t> {} </a:t>
            </a:r>
            <a:r>
              <a:rPr lang="de-DE" sz="1600" b="1" dirty="0" err="1" smtClean="0">
                <a:latin typeface="Courier New" pitchFamily="49" charset="0"/>
              </a:rPr>
              <a:t>until</a:t>
            </a:r>
            <a:r>
              <a:rPr lang="de-DE" sz="1600" dirty="0" smtClean="0">
                <a:latin typeface="Courier New" pitchFamily="49" charset="0"/>
              </a:rPr>
              <a:t> {[</a:t>
            </a:r>
            <a:r>
              <a:rPr lang="de-DE" sz="1600" dirty="0" err="1" smtClean="0">
                <a:latin typeface="Courier New" pitchFamily="49" charset="0"/>
              </a:rPr>
              <a:t>position</a:t>
            </a:r>
            <a:r>
              <a:rPr lang="de-DE" sz="1600" dirty="0" smtClean="0">
                <a:latin typeface="Courier New" pitchFamily="49" charset="0"/>
              </a:rPr>
              <a:t> &lt; 0.0] {}}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dirty="0" smtClean="0">
                <a:latin typeface="Courier New" pitchFamily="49" charset="0"/>
              </a:rPr>
              <a:t>		</a:t>
            </a:r>
            <a:r>
              <a:rPr lang="de-DE" sz="1600" dirty="0" err="1" smtClean="0">
                <a:latin typeface="Courier New" pitchFamily="49" charset="0"/>
              </a:rPr>
              <a:t>Passenger_Up</a:t>
            </a:r>
            <a:r>
              <a:rPr lang="de-DE" sz="1600" dirty="0" smtClean="0">
                <a:latin typeface="Courier New" pitchFamily="49" charset="0"/>
              </a:rPr>
              <a:t>:= 0.0;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dirty="0" smtClean="0">
                <a:latin typeface="Courier New" pitchFamily="49" charset="0"/>
              </a:rPr>
              <a:t>		</a:t>
            </a:r>
            <a:r>
              <a:rPr lang="de-DE" sz="1600" dirty="0" err="1" smtClean="0">
                <a:latin typeface="Courier New" pitchFamily="49" charset="0"/>
              </a:rPr>
              <a:t>Passenger_Down</a:t>
            </a:r>
            <a:r>
              <a:rPr lang="de-DE" sz="1600" dirty="0" smtClean="0">
                <a:latin typeface="Courier New" pitchFamily="49" charset="0"/>
              </a:rPr>
              <a:t>:=0.0;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dirty="0" smtClean="0">
                <a:latin typeface="Courier New" pitchFamily="49" charset="0"/>
              </a:rPr>
              <a:t>	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dirty="0" smtClean="0">
                <a:latin typeface="Courier New" pitchFamily="49" charset="0"/>
              </a:rPr>
              <a:t>	} //</a:t>
            </a:r>
            <a:r>
              <a:rPr lang="de-DE" sz="1600" dirty="0" err="1" smtClean="0">
                <a:latin typeface="Courier New" pitchFamily="49" charset="0"/>
              </a:rPr>
              <a:t>testcase</a:t>
            </a:r>
            <a:endParaRPr lang="de-DE" sz="1600" dirty="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CTTCN-3 Main Concepts</a:t>
            </a:r>
          </a:p>
        </p:txBody>
      </p:sp>
      <p:sp>
        <p:nvSpPr>
          <p:cNvPr id="1024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i="1" dirty="0" smtClean="0"/>
              <a:t>Global Sampled Time</a:t>
            </a:r>
            <a:r>
              <a:rPr lang="en-US" sz="2400" dirty="0" smtClean="0"/>
              <a:t> as a common basis for </a:t>
            </a:r>
            <a:r>
              <a:rPr lang="en-US" sz="2400" dirty="0" err="1" smtClean="0"/>
              <a:t>discretization</a:t>
            </a:r>
            <a:r>
              <a:rPr lang="en-US" sz="2400" dirty="0" smtClean="0"/>
              <a:t> and stream and template definitions.</a:t>
            </a:r>
          </a:p>
          <a:p>
            <a:pPr eaLnBrk="1" hangingPunct="1"/>
            <a:r>
              <a:rPr lang="en-US" sz="2400" b="1" i="1" dirty="0" smtClean="0"/>
              <a:t>Sampled Streams</a:t>
            </a:r>
            <a:r>
              <a:rPr lang="en-US" sz="2400" dirty="0" smtClean="0"/>
              <a:t> that provide a data structure to define, access and manipulate </a:t>
            </a:r>
            <a:r>
              <a:rPr lang="en-US" sz="2400" dirty="0" err="1" smtClean="0"/>
              <a:t>discretized</a:t>
            </a:r>
            <a:r>
              <a:rPr lang="en-US" sz="2400" dirty="0" smtClean="0"/>
              <a:t> signal values and their history in time.</a:t>
            </a:r>
          </a:p>
          <a:p>
            <a:r>
              <a:rPr lang="en-US" sz="2400" b="1" i="1" dirty="0" smtClean="0"/>
              <a:t>Assertions </a:t>
            </a:r>
            <a:r>
              <a:rPr lang="en-US" sz="2400" dirty="0" smtClean="0"/>
              <a:t>to express expectations on incoming streams.</a:t>
            </a:r>
            <a:endParaRPr lang="en-US" sz="2400" b="1" i="1" dirty="0" smtClean="0"/>
          </a:p>
          <a:p>
            <a:pPr eaLnBrk="1" hangingPunct="1"/>
            <a:r>
              <a:rPr lang="en-US" sz="2400" b="1" i="1" dirty="0" smtClean="0"/>
              <a:t>Hybrid Automatons</a:t>
            </a:r>
            <a:r>
              <a:rPr lang="en-US" sz="2400" dirty="0" smtClean="0"/>
              <a:t>, that provides a control flow structure to enable and control the simultaneous stimulation and evaluation of stream ports</a:t>
            </a:r>
          </a:p>
          <a:p>
            <a:pPr eaLnBrk="1" hangingPunct="1"/>
            <a:r>
              <a:rPr lang="en-US" sz="2400" b="1" i="1" dirty="0" smtClean="0"/>
              <a:t>Real Time Semantics </a:t>
            </a:r>
            <a:r>
              <a:rPr lang="en-US" sz="2400" dirty="0" smtClean="0"/>
              <a:t>for execution</a:t>
            </a:r>
          </a:p>
          <a:p>
            <a:pPr eaLnBrk="1" hangingPunct="1"/>
            <a:endParaRPr lang="en-US" sz="2400" dirty="0" smtClean="0"/>
          </a:p>
        </p:txBody>
      </p:sp>
      <p:sp>
        <p:nvSpPr>
          <p:cNvPr id="9220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8968E9D-0B15-4897-9450-F5A38FEFDE80}" type="slidenum">
              <a:rPr lang="de-DE"/>
              <a:pPr/>
              <a:t>4</a:t>
            </a:fld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Results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40</a:t>
            </a:fld>
            <a:endParaRPr lang="de-DE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000240"/>
            <a:ext cx="7929618" cy="3914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Grafik 7" descr="bac-Default.gif"/>
          <p:cNvPicPr>
            <a:picLocks noChangeAspect="1"/>
          </p:cNvPicPr>
          <p:nvPr/>
        </p:nvPicPr>
        <p:blipFill>
          <a:blip r:embed="rId3"/>
          <a:srcRect b="8170"/>
          <a:stretch>
            <a:fillRect/>
          </a:stretch>
        </p:blipFill>
        <p:spPr bwMode="auto">
          <a:xfrm>
            <a:off x="696913" y="1644650"/>
            <a:ext cx="76898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Contact and Info </a:t>
            </a:r>
          </a:p>
        </p:txBody>
      </p:sp>
      <p:sp>
        <p:nvSpPr>
          <p:cNvPr id="33796" name="Textfeld 9"/>
          <p:cNvSpPr txBox="1">
            <a:spLocks noChangeArrowheads="1"/>
          </p:cNvSpPr>
          <p:nvPr/>
        </p:nvSpPr>
        <p:spPr bwMode="auto">
          <a:xfrm>
            <a:off x="3643313" y="4627563"/>
            <a:ext cx="47371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5746" tIns="37873" rIns="75746" bIns="37873">
            <a:spAutoFit/>
          </a:bodyPr>
          <a:lstStyle/>
          <a:p>
            <a:pPr algn="r"/>
            <a:r>
              <a:rPr lang="de-DE" b="1">
                <a:solidFill>
                  <a:schemeClr val="accent2"/>
                </a:solidFill>
              </a:rPr>
              <a:t>Jürgen Großmann</a:t>
            </a:r>
          </a:p>
          <a:p>
            <a:pPr algn="r"/>
            <a:r>
              <a:rPr lang="de-DE">
                <a:solidFill>
                  <a:schemeClr val="accent2"/>
                </a:solidFill>
              </a:rPr>
              <a:t>Fraunhofer FOKUS</a:t>
            </a:r>
          </a:p>
          <a:p>
            <a:pPr algn="r"/>
            <a:r>
              <a:rPr lang="de-DE">
                <a:solidFill>
                  <a:schemeClr val="accent2"/>
                </a:solidFill>
              </a:rPr>
              <a:t>Kaiserin-Augusta-Allee 31,10589 Berlin</a:t>
            </a:r>
          </a:p>
          <a:p>
            <a:pPr algn="r"/>
            <a:r>
              <a:rPr lang="de-DE">
                <a:solidFill>
                  <a:schemeClr val="accent2"/>
                </a:solidFill>
              </a:rPr>
              <a:t>Tel:   +49-30-3463-7390</a:t>
            </a:r>
          </a:p>
          <a:p>
            <a:pPr algn="r"/>
            <a:r>
              <a:rPr lang="de-DE">
                <a:solidFill>
                  <a:schemeClr val="accent2"/>
                </a:solidFill>
              </a:rPr>
              <a:t>juergen.grossmann@fokus.fraunhofer.de</a:t>
            </a:r>
          </a:p>
          <a:p>
            <a:r>
              <a:rPr lang="de-DE"/>
              <a:t> </a:t>
            </a:r>
          </a:p>
          <a:p>
            <a:endParaRPr lang="de-DE"/>
          </a:p>
        </p:txBody>
      </p:sp>
      <p:pic>
        <p:nvPicPr>
          <p:cNvPr id="33797" name="Picture 8" descr="logo-favori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313" y="2339975"/>
            <a:ext cx="3883025" cy="1214438"/>
          </a:xfrm>
          <a:prstGeom prst="rect">
            <a:avLst/>
          </a:prstGeom>
          <a:noFill/>
          <a:ln w="9525">
            <a:solidFill>
              <a:srgbClr val="336699"/>
            </a:solidFill>
            <a:miter lim="800000"/>
            <a:headEnd/>
            <a:tailEnd/>
          </a:ln>
        </p:spPr>
      </p:pic>
      <p:sp>
        <p:nvSpPr>
          <p:cNvPr id="33798" name="Textfeld 6"/>
          <p:cNvSpPr txBox="1">
            <a:spLocks noChangeArrowheads="1"/>
          </p:cNvSpPr>
          <p:nvPr/>
        </p:nvSpPr>
        <p:spPr bwMode="auto">
          <a:xfrm>
            <a:off x="3357563" y="3625850"/>
            <a:ext cx="2339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>
                <a:solidFill>
                  <a:schemeClr val="accent2"/>
                </a:solidFill>
              </a:rPr>
              <a:t>www.temea.org</a:t>
            </a:r>
          </a:p>
        </p:txBody>
      </p:sp>
      <p:sp>
        <p:nvSpPr>
          <p:cNvPr id="9" name="Rechteck 8"/>
          <p:cNvSpPr/>
          <p:nvPr/>
        </p:nvSpPr>
        <p:spPr>
          <a:xfrm>
            <a:off x="6786563" y="142874"/>
            <a:ext cx="2214562" cy="10715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Short Hand Notation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42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AEC3D7"/>
                </a:solidFill>
              </a:rPr>
              <a:t>syntax 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de-DE" dirty="0" smtClean="0"/>
              <a:t>Short Hand </a:t>
            </a:r>
            <a:r>
              <a:rPr lang="de-DE" dirty="0" err="1" smtClean="0"/>
              <a:t>for</a:t>
            </a:r>
            <a:r>
              <a:rPr lang="de-DE" dirty="0" smtClean="0"/>
              <a:t> Simple Streams</a:t>
            </a:r>
            <a:endParaRPr lang="de-DE" dirty="0" smtClean="0">
              <a:solidFill>
                <a:srgbClr val="FF1721"/>
              </a:solidFill>
            </a:endParaRPr>
          </a:p>
        </p:txBody>
      </p:sp>
      <p:sp>
        <p:nvSpPr>
          <p:cNvPr id="4" name="Text Box 51"/>
          <p:cNvSpPr txBox="1">
            <a:spLocks noChangeArrowheads="1"/>
          </p:cNvSpPr>
          <p:nvPr/>
        </p:nvSpPr>
        <p:spPr bwMode="auto">
          <a:xfrm>
            <a:off x="428596" y="1428736"/>
            <a:ext cx="8215370" cy="40510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360000" tIns="360000" rIns="360000" bIns="360000" numCol="1" anchor="t" anchorCtr="0" compatLnSpc="1">
            <a:prstTxWarp prst="textNoShape">
              <a:avLst/>
            </a:prstTxWarp>
            <a:spAutoFit/>
          </a:bodyPr>
          <a:lstStyle/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b="1" dirty="0" err="1" smtClean="0">
                <a:latin typeface="Courier New" pitchFamily="49" charset="0"/>
              </a:rPr>
              <a:t>seq</a:t>
            </a:r>
            <a:r>
              <a:rPr lang="de-DE" sz="1600" b="1" dirty="0" smtClean="0">
                <a:latin typeface="Courier New" pitchFamily="49" charset="0"/>
              </a:rPr>
              <a:t>{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b="1" dirty="0" smtClean="0">
                <a:latin typeface="Courier New" pitchFamily="49" charset="0"/>
              </a:rPr>
              <a:t>	</a:t>
            </a:r>
            <a:r>
              <a:rPr lang="de-DE" sz="1600" b="1" dirty="0" err="1" smtClean="0">
                <a:latin typeface="Courier New" pitchFamily="49" charset="0"/>
              </a:rPr>
              <a:t>cont</a:t>
            </a:r>
            <a:r>
              <a:rPr lang="de-DE" sz="1600" dirty="0" smtClean="0">
                <a:latin typeface="Courier New" pitchFamily="49" charset="0"/>
              </a:rPr>
              <a:t>{a:=1}</a:t>
            </a:r>
            <a:r>
              <a:rPr lang="de-DE" sz="1600" b="1" dirty="0" err="1" smtClean="0">
                <a:latin typeface="Courier New" pitchFamily="49" charset="0"/>
              </a:rPr>
              <a:t>until</a:t>
            </a:r>
            <a:r>
              <a:rPr lang="de-DE" sz="1600" dirty="0" smtClean="0">
                <a:latin typeface="Courier New" pitchFamily="49" charset="0"/>
              </a:rPr>
              <a:t>(</a:t>
            </a:r>
            <a:r>
              <a:rPr lang="de-DE" sz="1600" b="1" dirty="0" err="1" smtClean="0">
                <a:latin typeface="Courier New" pitchFamily="49" charset="0"/>
              </a:rPr>
              <a:t>duration</a:t>
            </a:r>
            <a:r>
              <a:rPr lang="de-DE" sz="1600" dirty="0" smtClean="0">
                <a:latin typeface="Courier New" pitchFamily="49" charset="0"/>
              </a:rPr>
              <a:t>&gt;=5); 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b="1" dirty="0" smtClean="0">
                <a:latin typeface="Courier New" pitchFamily="49" charset="0"/>
              </a:rPr>
              <a:t>	</a:t>
            </a:r>
            <a:r>
              <a:rPr lang="de-DE" sz="1600" b="1" dirty="0" err="1" smtClean="0">
                <a:latin typeface="Courier New" pitchFamily="49" charset="0"/>
              </a:rPr>
              <a:t>cont</a:t>
            </a:r>
            <a:r>
              <a:rPr lang="de-DE" sz="1600" dirty="0" smtClean="0">
                <a:latin typeface="Courier New" pitchFamily="49" charset="0"/>
              </a:rPr>
              <a:t>{a:=2}</a:t>
            </a:r>
            <a:r>
              <a:rPr lang="de-DE" sz="1600" b="1" dirty="0" err="1" smtClean="0">
                <a:latin typeface="Courier New" pitchFamily="49" charset="0"/>
              </a:rPr>
              <a:t>until</a:t>
            </a:r>
            <a:r>
              <a:rPr lang="de-DE" sz="1600" dirty="0" smtClean="0">
                <a:latin typeface="Courier New" pitchFamily="49" charset="0"/>
              </a:rPr>
              <a:t>(</a:t>
            </a:r>
            <a:r>
              <a:rPr lang="de-DE" sz="1600" b="1" dirty="0" err="1" smtClean="0">
                <a:latin typeface="Courier New" pitchFamily="49" charset="0"/>
              </a:rPr>
              <a:t>duration</a:t>
            </a:r>
            <a:r>
              <a:rPr lang="de-DE" sz="1600" dirty="0" smtClean="0">
                <a:latin typeface="Courier New" pitchFamily="49" charset="0"/>
              </a:rPr>
              <a:t>&gt;=5); 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b="1" dirty="0" smtClean="0">
                <a:latin typeface="Courier New" pitchFamily="49" charset="0"/>
              </a:rPr>
              <a:t>	</a:t>
            </a:r>
            <a:r>
              <a:rPr lang="de-DE" sz="1600" b="1" dirty="0" err="1" smtClean="0">
                <a:latin typeface="Courier New" pitchFamily="49" charset="0"/>
              </a:rPr>
              <a:t>cont</a:t>
            </a:r>
            <a:r>
              <a:rPr lang="de-DE" sz="1600" dirty="0" smtClean="0">
                <a:latin typeface="Courier New" pitchFamily="49" charset="0"/>
              </a:rPr>
              <a:t>{a:=3}</a:t>
            </a:r>
            <a:r>
              <a:rPr lang="de-DE" sz="1600" b="1" dirty="0" err="1" smtClean="0">
                <a:latin typeface="Courier New" pitchFamily="49" charset="0"/>
              </a:rPr>
              <a:t>until</a:t>
            </a:r>
            <a:r>
              <a:rPr lang="de-DE" sz="1600" dirty="0" smtClean="0">
                <a:latin typeface="Courier New" pitchFamily="49" charset="0"/>
              </a:rPr>
              <a:t>(</a:t>
            </a:r>
            <a:r>
              <a:rPr lang="de-DE" sz="1600" b="1" dirty="0" err="1" smtClean="0">
                <a:latin typeface="Courier New" pitchFamily="49" charset="0"/>
              </a:rPr>
              <a:t>duration</a:t>
            </a:r>
            <a:r>
              <a:rPr lang="de-DE" sz="1600" dirty="0" smtClean="0">
                <a:latin typeface="Courier New" pitchFamily="49" charset="0"/>
              </a:rPr>
              <a:t>&gt;=5);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b="1" dirty="0" smtClean="0">
                <a:latin typeface="Courier New" pitchFamily="49" charset="0"/>
              </a:rPr>
              <a:t>}</a:t>
            </a:r>
            <a:endParaRPr lang="de-DE" sz="1600" dirty="0" smtClean="0">
              <a:latin typeface="Courier New" pitchFamily="49" charset="0"/>
            </a:endParaRP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endParaRPr lang="de-DE" sz="1600" dirty="0" smtClean="0">
              <a:latin typeface="Courier New" pitchFamily="49" charset="0"/>
            </a:endParaRP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dirty="0" smtClean="0">
                <a:latin typeface="Courier New" pitchFamily="49" charset="0"/>
              </a:rPr>
              <a:t>// </a:t>
            </a:r>
            <a:r>
              <a:rPr lang="de-DE" sz="1600" dirty="0" err="1" smtClean="0">
                <a:latin typeface="Courier New" pitchFamily="49" charset="0"/>
              </a:rPr>
              <a:t>short</a:t>
            </a:r>
            <a:r>
              <a:rPr lang="de-DE" sz="1600" dirty="0" smtClean="0">
                <a:latin typeface="Courier New" pitchFamily="49" charset="0"/>
              </a:rPr>
              <a:t> </a:t>
            </a:r>
            <a:r>
              <a:rPr lang="de-DE" sz="1600" dirty="0" err="1" smtClean="0">
                <a:latin typeface="Courier New" pitchFamily="49" charset="0"/>
              </a:rPr>
              <a:t>hand</a:t>
            </a:r>
            <a:r>
              <a:rPr lang="de-DE" sz="1600" dirty="0" smtClean="0">
                <a:latin typeface="Courier New" pitchFamily="49" charset="0"/>
              </a:rPr>
              <a:t> 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dirty="0" smtClean="0">
                <a:latin typeface="Courier New" pitchFamily="49" charset="0"/>
              </a:rPr>
              <a:t>{a:=1[</a:t>
            </a:r>
            <a:r>
              <a:rPr lang="de-DE" sz="1600" b="1" dirty="0" err="1" smtClean="0">
                <a:latin typeface="Courier New" pitchFamily="49" charset="0"/>
              </a:rPr>
              <a:t>duration</a:t>
            </a:r>
            <a:r>
              <a:rPr lang="de-DE" sz="1600" dirty="0" smtClean="0">
                <a:latin typeface="Courier New" pitchFamily="49" charset="0"/>
              </a:rPr>
              <a:t>&gt;=5],a:=2[</a:t>
            </a:r>
            <a:r>
              <a:rPr lang="de-DE" sz="1600" b="1" dirty="0" err="1" smtClean="0">
                <a:latin typeface="Courier New" pitchFamily="49" charset="0"/>
              </a:rPr>
              <a:t>duration</a:t>
            </a:r>
            <a:r>
              <a:rPr lang="de-DE" sz="1600" dirty="0" smtClean="0">
                <a:latin typeface="Courier New" pitchFamily="49" charset="0"/>
              </a:rPr>
              <a:t>&gt;=5],a:=3[</a:t>
            </a:r>
            <a:r>
              <a:rPr lang="de-DE" sz="1600" b="1" dirty="0" err="1" smtClean="0">
                <a:latin typeface="Courier New" pitchFamily="49" charset="0"/>
              </a:rPr>
              <a:t>duration</a:t>
            </a:r>
            <a:r>
              <a:rPr lang="de-DE" sz="1600" dirty="0" smtClean="0">
                <a:latin typeface="Courier New" pitchFamily="49" charset="0"/>
              </a:rPr>
              <a:t>&gt;=5]}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dirty="0" smtClean="0">
                <a:latin typeface="Courier New" pitchFamily="49" charset="0"/>
              </a:rPr>
              <a:t>// </a:t>
            </a:r>
            <a:r>
              <a:rPr lang="de-DE" sz="1600" dirty="0" err="1" smtClean="0">
                <a:latin typeface="Courier New" pitchFamily="49" charset="0"/>
              </a:rPr>
              <a:t>short</a:t>
            </a:r>
            <a:r>
              <a:rPr lang="de-DE" sz="1600" dirty="0" smtClean="0">
                <a:latin typeface="Courier New" pitchFamily="49" charset="0"/>
              </a:rPr>
              <a:t> </a:t>
            </a:r>
            <a:r>
              <a:rPr lang="de-DE" sz="1600" dirty="0" err="1" smtClean="0">
                <a:latin typeface="Courier New" pitchFamily="49" charset="0"/>
              </a:rPr>
              <a:t>hand</a:t>
            </a:r>
            <a:r>
              <a:rPr lang="de-DE" sz="1600" dirty="0" smtClean="0">
                <a:latin typeface="Courier New" pitchFamily="49" charset="0"/>
              </a:rPr>
              <a:t> 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dirty="0" smtClean="0">
                <a:latin typeface="Courier New" pitchFamily="49" charset="0"/>
              </a:rPr>
              <a:t>(a):={1[</a:t>
            </a:r>
            <a:r>
              <a:rPr lang="de-DE" sz="1600" b="1" dirty="0" err="1" smtClean="0">
                <a:latin typeface="Courier New" pitchFamily="49" charset="0"/>
              </a:rPr>
              <a:t>duration</a:t>
            </a:r>
            <a:r>
              <a:rPr lang="de-DE" sz="1600" dirty="0" smtClean="0">
                <a:latin typeface="Courier New" pitchFamily="49" charset="0"/>
              </a:rPr>
              <a:t>&gt;=5],2[</a:t>
            </a:r>
            <a:r>
              <a:rPr lang="de-DE" sz="1600" b="1" dirty="0" err="1" smtClean="0">
                <a:latin typeface="Courier New" pitchFamily="49" charset="0"/>
              </a:rPr>
              <a:t>duration</a:t>
            </a:r>
            <a:r>
              <a:rPr lang="de-DE" sz="1600" dirty="0" smtClean="0">
                <a:latin typeface="Courier New" pitchFamily="49" charset="0"/>
              </a:rPr>
              <a:t>&gt;=5],3[</a:t>
            </a:r>
            <a:r>
              <a:rPr lang="de-DE" sz="1600" b="1" dirty="0" err="1" smtClean="0">
                <a:latin typeface="Courier New" pitchFamily="49" charset="0"/>
              </a:rPr>
              <a:t>duration</a:t>
            </a:r>
            <a:r>
              <a:rPr lang="de-DE" sz="1600" dirty="0" smtClean="0">
                <a:latin typeface="Courier New" pitchFamily="49" charset="0"/>
              </a:rPr>
              <a:t>&gt;=5]}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dirty="0" smtClean="0">
                <a:latin typeface="Courier New" pitchFamily="49" charset="0"/>
              </a:rPr>
              <a:t>// </a:t>
            </a:r>
            <a:r>
              <a:rPr lang="de-DE" sz="1600" dirty="0" err="1" smtClean="0">
                <a:latin typeface="Courier New" pitchFamily="49" charset="0"/>
              </a:rPr>
              <a:t>or</a:t>
            </a:r>
            <a:r>
              <a:rPr lang="de-DE" sz="1600" dirty="0" smtClean="0">
                <a:latin typeface="Courier New" pitchFamily="49" charset="0"/>
              </a:rPr>
              <a:t> </a:t>
            </a:r>
            <a:r>
              <a:rPr lang="de-DE" sz="1600" dirty="0" err="1" smtClean="0">
                <a:latin typeface="Courier New" pitchFamily="49" charset="0"/>
              </a:rPr>
              <a:t>shorter</a:t>
            </a:r>
            <a:r>
              <a:rPr lang="de-DE" sz="1600" dirty="0" smtClean="0">
                <a:latin typeface="Courier New" pitchFamily="49" charset="0"/>
              </a:rPr>
              <a:t> 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dirty="0" smtClean="0">
                <a:latin typeface="Courier New" pitchFamily="49" charset="0"/>
              </a:rPr>
              <a:t>(a):={1[duration:5],2[duration:5],3[duration:5]}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dirty="0" smtClean="0">
                <a:latin typeface="Courier New" pitchFamily="49" charset="0"/>
              </a:rPr>
              <a:t>// </a:t>
            </a:r>
            <a:r>
              <a:rPr lang="de-DE" sz="1600" dirty="0" err="1" smtClean="0">
                <a:latin typeface="Courier New" pitchFamily="49" charset="0"/>
              </a:rPr>
              <a:t>shortest</a:t>
            </a:r>
            <a:r>
              <a:rPr lang="de-DE" sz="1600" dirty="0" smtClean="0">
                <a:latin typeface="Courier New" pitchFamily="49" charset="0"/>
              </a:rPr>
              <a:t> 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dirty="0" smtClean="0">
                <a:latin typeface="Courier New" pitchFamily="49" charset="0"/>
              </a:rPr>
              <a:t>(a):= {1,2,3} </a:t>
            </a:r>
            <a:r>
              <a:rPr lang="de-DE" sz="1600" b="1" dirty="0" err="1" smtClean="0">
                <a:latin typeface="Courier New" pitchFamily="49" charset="0"/>
              </a:rPr>
              <a:t>with</a:t>
            </a:r>
            <a:r>
              <a:rPr lang="de-DE" sz="1600" dirty="0" smtClean="0">
                <a:latin typeface="Courier New" pitchFamily="49" charset="0"/>
              </a:rPr>
              <a:t> {</a:t>
            </a:r>
            <a:r>
              <a:rPr lang="de-DE" sz="1600" b="1" dirty="0" err="1" smtClean="0">
                <a:latin typeface="Courier New" pitchFamily="49" charset="0"/>
              </a:rPr>
              <a:t>stepsize</a:t>
            </a:r>
            <a:r>
              <a:rPr lang="de-DE" sz="1600" dirty="0" smtClean="0">
                <a:latin typeface="Courier New" pitchFamily="49" charset="0"/>
              </a:rPr>
              <a:t>:= 5.0}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endParaRPr lang="de-DE" sz="1600" dirty="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AEC3D7"/>
                </a:solidFill>
              </a:rPr>
              <a:t>syntax 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de-DE" dirty="0" smtClean="0"/>
              <a:t>Short Hand </a:t>
            </a:r>
            <a:r>
              <a:rPr lang="de-DE" dirty="0" err="1" smtClean="0"/>
              <a:t>for</a:t>
            </a:r>
            <a:r>
              <a:rPr lang="de-DE" dirty="0" smtClean="0"/>
              <a:t> Simple </a:t>
            </a:r>
            <a:r>
              <a:rPr lang="de-DE" dirty="0" err="1" smtClean="0"/>
              <a:t>Assertions</a:t>
            </a:r>
            <a:endParaRPr lang="de-DE" dirty="0" smtClean="0">
              <a:solidFill>
                <a:srgbClr val="FF1721"/>
              </a:solidFill>
            </a:endParaRPr>
          </a:p>
        </p:txBody>
      </p:sp>
      <p:sp>
        <p:nvSpPr>
          <p:cNvPr id="4" name="Text Box 51"/>
          <p:cNvSpPr txBox="1">
            <a:spLocks noChangeArrowheads="1"/>
          </p:cNvSpPr>
          <p:nvPr/>
        </p:nvSpPr>
        <p:spPr bwMode="auto">
          <a:xfrm>
            <a:off x="428596" y="1428736"/>
            <a:ext cx="8215370" cy="44942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360000" tIns="360000" rIns="360000" bIns="360000" numCol="1" anchor="t" anchorCtr="0" compatLnSpc="1">
            <a:prstTxWarp prst="textNoShape">
              <a:avLst/>
            </a:prstTxWarp>
            <a:spAutoFit/>
          </a:bodyPr>
          <a:lstStyle/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b="1" dirty="0" err="1" smtClean="0">
                <a:latin typeface="Courier New" pitchFamily="49" charset="0"/>
              </a:rPr>
              <a:t>seq</a:t>
            </a:r>
            <a:r>
              <a:rPr lang="de-DE" sz="1600" b="1" dirty="0" smtClean="0">
                <a:latin typeface="Courier New" pitchFamily="49" charset="0"/>
              </a:rPr>
              <a:t>{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b="1" dirty="0" smtClean="0">
                <a:latin typeface="Courier New" pitchFamily="49" charset="0"/>
              </a:rPr>
              <a:t>	</a:t>
            </a:r>
            <a:r>
              <a:rPr lang="de-DE" sz="1600" b="1" dirty="0" err="1" smtClean="0">
                <a:latin typeface="Courier New" pitchFamily="49" charset="0"/>
              </a:rPr>
              <a:t>cont</a:t>
            </a:r>
            <a:r>
              <a:rPr lang="de-DE" sz="1600" dirty="0" smtClean="0">
                <a:latin typeface="Courier New" pitchFamily="49" charset="0"/>
              </a:rPr>
              <a:t>{</a:t>
            </a:r>
            <a:r>
              <a:rPr lang="de-DE" sz="1600" b="1" dirty="0" err="1" smtClean="0">
                <a:latin typeface="Courier New" pitchFamily="49" charset="0"/>
              </a:rPr>
              <a:t>assert</a:t>
            </a:r>
            <a:r>
              <a:rPr lang="de-DE" sz="1600" dirty="0" smtClean="0">
                <a:latin typeface="Courier New" pitchFamily="49" charset="0"/>
              </a:rPr>
              <a:t>(a==1)}</a:t>
            </a:r>
            <a:r>
              <a:rPr lang="de-DE" sz="1600" b="1" dirty="0" err="1" smtClean="0">
                <a:latin typeface="Courier New" pitchFamily="49" charset="0"/>
              </a:rPr>
              <a:t>until</a:t>
            </a:r>
            <a:r>
              <a:rPr lang="de-DE" sz="1600" dirty="0" smtClean="0">
                <a:latin typeface="Courier New" pitchFamily="49" charset="0"/>
              </a:rPr>
              <a:t>(</a:t>
            </a:r>
            <a:r>
              <a:rPr lang="de-DE" sz="1600" b="1" dirty="0" err="1" smtClean="0">
                <a:latin typeface="Courier New" pitchFamily="49" charset="0"/>
              </a:rPr>
              <a:t>duration</a:t>
            </a:r>
            <a:r>
              <a:rPr lang="de-DE" sz="1600" dirty="0" smtClean="0">
                <a:latin typeface="Courier New" pitchFamily="49" charset="0"/>
              </a:rPr>
              <a:t>&gt;=5); 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b="1" dirty="0" smtClean="0">
                <a:latin typeface="Courier New" pitchFamily="49" charset="0"/>
              </a:rPr>
              <a:t>	</a:t>
            </a:r>
            <a:r>
              <a:rPr lang="de-DE" sz="1600" b="1" dirty="0" err="1" smtClean="0">
                <a:latin typeface="Courier New" pitchFamily="49" charset="0"/>
              </a:rPr>
              <a:t>cont</a:t>
            </a:r>
            <a:r>
              <a:rPr lang="de-DE" sz="1600" dirty="0" smtClean="0">
                <a:latin typeface="Courier New" pitchFamily="49" charset="0"/>
              </a:rPr>
              <a:t>{</a:t>
            </a:r>
            <a:r>
              <a:rPr lang="de-DE" sz="1600" b="1" dirty="0" err="1" smtClean="0">
                <a:latin typeface="Courier New" pitchFamily="49" charset="0"/>
              </a:rPr>
              <a:t>assert</a:t>
            </a:r>
            <a:r>
              <a:rPr lang="de-DE" sz="1600" dirty="0" smtClean="0">
                <a:latin typeface="Courier New" pitchFamily="49" charset="0"/>
              </a:rPr>
              <a:t>(a==2)}</a:t>
            </a:r>
            <a:r>
              <a:rPr lang="de-DE" sz="1600" b="1" dirty="0" err="1" smtClean="0">
                <a:latin typeface="Courier New" pitchFamily="49" charset="0"/>
              </a:rPr>
              <a:t>until</a:t>
            </a:r>
            <a:r>
              <a:rPr lang="de-DE" sz="1600" dirty="0" smtClean="0">
                <a:latin typeface="Courier New" pitchFamily="49" charset="0"/>
              </a:rPr>
              <a:t>(</a:t>
            </a:r>
            <a:r>
              <a:rPr lang="de-DE" sz="1600" b="1" dirty="0" err="1" smtClean="0">
                <a:latin typeface="Courier New" pitchFamily="49" charset="0"/>
              </a:rPr>
              <a:t>duration</a:t>
            </a:r>
            <a:r>
              <a:rPr lang="de-DE" sz="1600" dirty="0" smtClean="0">
                <a:latin typeface="Courier New" pitchFamily="49" charset="0"/>
              </a:rPr>
              <a:t>&gt;=5); 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b="1" dirty="0" smtClean="0">
                <a:latin typeface="Courier New" pitchFamily="49" charset="0"/>
              </a:rPr>
              <a:t>	</a:t>
            </a:r>
            <a:r>
              <a:rPr lang="de-DE" sz="1600" b="1" dirty="0" err="1" smtClean="0">
                <a:latin typeface="Courier New" pitchFamily="49" charset="0"/>
              </a:rPr>
              <a:t>cont</a:t>
            </a:r>
            <a:r>
              <a:rPr lang="de-DE" sz="1600" dirty="0" smtClean="0">
                <a:latin typeface="Courier New" pitchFamily="49" charset="0"/>
              </a:rPr>
              <a:t>{</a:t>
            </a:r>
            <a:r>
              <a:rPr lang="de-DE" sz="1600" b="1" dirty="0" err="1" smtClean="0">
                <a:latin typeface="Courier New" pitchFamily="49" charset="0"/>
              </a:rPr>
              <a:t>assert</a:t>
            </a:r>
            <a:r>
              <a:rPr lang="de-DE" sz="1600" dirty="0" smtClean="0">
                <a:latin typeface="Courier New" pitchFamily="49" charset="0"/>
              </a:rPr>
              <a:t>(a==3)}</a:t>
            </a:r>
            <a:r>
              <a:rPr lang="de-DE" sz="1600" b="1" dirty="0" err="1" smtClean="0">
                <a:latin typeface="Courier New" pitchFamily="49" charset="0"/>
              </a:rPr>
              <a:t>until</a:t>
            </a:r>
            <a:r>
              <a:rPr lang="de-DE" sz="1600" dirty="0" smtClean="0">
                <a:latin typeface="Courier New" pitchFamily="49" charset="0"/>
              </a:rPr>
              <a:t>(</a:t>
            </a:r>
            <a:r>
              <a:rPr lang="de-DE" sz="1600" b="1" dirty="0" err="1" smtClean="0">
                <a:latin typeface="Courier New" pitchFamily="49" charset="0"/>
              </a:rPr>
              <a:t>duration</a:t>
            </a:r>
            <a:r>
              <a:rPr lang="de-DE" sz="1600" dirty="0" smtClean="0">
                <a:latin typeface="Courier New" pitchFamily="49" charset="0"/>
              </a:rPr>
              <a:t>&gt;=5);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b="1" dirty="0" smtClean="0">
                <a:latin typeface="Courier New" pitchFamily="49" charset="0"/>
              </a:rPr>
              <a:t>}</a:t>
            </a:r>
            <a:endParaRPr lang="de-DE" sz="1600" dirty="0" smtClean="0">
              <a:latin typeface="Courier New" pitchFamily="49" charset="0"/>
            </a:endParaRP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endParaRPr lang="de-DE" sz="1600" dirty="0" smtClean="0">
              <a:latin typeface="Courier New" pitchFamily="49" charset="0"/>
            </a:endParaRP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dirty="0" smtClean="0">
                <a:latin typeface="Courier New" pitchFamily="49" charset="0"/>
              </a:rPr>
              <a:t>// </a:t>
            </a:r>
            <a:r>
              <a:rPr lang="de-DE" sz="1600" dirty="0" err="1" smtClean="0">
                <a:latin typeface="Courier New" pitchFamily="49" charset="0"/>
              </a:rPr>
              <a:t>short</a:t>
            </a:r>
            <a:r>
              <a:rPr lang="de-DE" sz="1600" dirty="0" smtClean="0">
                <a:latin typeface="Courier New" pitchFamily="49" charset="0"/>
              </a:rPr>
              <a:t> </a:t>
            </a:r>
            <a:r>
              <a:rPr lang="de-DE" sz="1600" dirty="0" err="1" smtClean="0">
                <a:latin typeface="Courier New" pitchFamily="49" charset="0"/>
              </a:rPr>
              <a:t>hand</a:t>
            </a:r>
            <a:r>
              <a:rPr lang="de-DE" sz="1600" dirty="0" smtClean="0">
                <a:latin typeface="Courier New" pitchFamily="49" charset="0"/>
              </a:rPr>
              <a:t> 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b="1" dirty="0" err="1" smtClean="0">
                <a:latin typeface="Courier New" pitchFamily="49" charset="0"/>
              </a:rPr>
              <a:t>assert</a:t>
            </a:r>
            <a:r>
              <a:rPr lang="de-DE" sz="1600" b="1" dirty="0" smtClean="0">
                <a:latin typeface="Courier New" pitchFamily="49" charset="0"/>
              </a:rPr>
              <a:t>(</a:t>
            </a:r>
            <a:r>
              <a:rPr lang="de-DE" sz="1600" dirty="0" smtClean="0">
                <a:latin typeface="Courier New" pitchFamily="49" charset="0"/>
              </a:rPr>
              <a:t>(</a:t>
            </a:r>
            <a:r>
              <a:rPr lang="de-DE" sz="1600" dirty="0" smtClean="0">
                <a:latin typeface="Courier New" pitchFamily="49" charset="0"/>
              </a:rPr>
              <a:t>a)=={</a:t>
            </a:r>
            <a:r>
              <a:rPr lang="de-DE" sz="1600" dirty="0" smtClean="0">
                <a:latin typeface="Courier New" pitchFamily="49" charset="0"/>
              </a:rPr>
              <a:t>1[</a:t>
            </a:r>
            <a:r>
              <a:rPr lang="de-DE" sz="1600" b="1" dirty="0" err="1" smtClean="0">
                <a:latin typeface="Courier New" pitchFamily="49" charset="0"/>
              </a:rPr>
              <a:t>duration</a:t>
            </a:r>
            <a:r>
              <a:rPr lang="de-DE" sz="1600" dirty="0" smtClean="0">
                <a:latin typeface="Courier New" pitchFamily="49" charset="0"/>
              </a:rPr>
              <a:t>&gt;=5.0],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dirty="0" smtClean="0">
                <a:latin typeface="Courier New" pitchFamily="49" charset="0"/>
              </a:rPr>
              <a:t>           </a:t>
            </a:r>
            <a:r>
              <a:rPr lang="de-DE" sz="1600" dirty="0" smtClean="0">
                <a:latin typeface="Courier New" pitchFamily="49" charset="0"/>
              </a:rPr>
              <a:t>  2[</a:t>
            </a:r>
            <a:r>
              <a:rPr lang="de-DE" sz="1600" b="1" dirty="0" err="1" smtClean="0">
                <a:latin typeface="Courier New" pitchFamily="49" charset="0"/>
              </a:rPr>
              <a:t>duration</a:t>
            </a:r>
            <a:r>
              <a:rPr lang="de-DE" sz="1600" dirty="0" smtClean="0">
                <a:latin typeface="Courier New" pitchFamily="49" charset="0"/>
              </a:rPr>
              <a:t>&gt;=5.0],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dirty="0" smtClean="0">
                <a:latin typeface="Courier New" pitchFamily="49" charset="0"/>
              </a:rPr>
              <a:t>           </a:t>
            </a:r>
            <a:r>
              <a:rPr lang="de-DE" sz="1600" dirty="0" smtClean="0">
                <a:latin typeface="Courier New" pitchFamily="49" charset="0"/>
              </a:rPr>
              <a:t>  3[</a:t>
            </a:r>
            <a:r>
              <a:rPr lang="de-DE" sz="1600" b="1" dirty="0" err="1" smtClean="0">
                <a:latin typeface="Courier New" pitchFamily="49" charset="0"/>
              </a:rPr>
              <a:t>duration</a:t>
            </a:r>
            <a:r>
              <a:rPr lang="de-DE" sz="1600" dirty="0" smtClean="0">
                <a:latin typeface="Courier New" pitchFamily="49" charset="0"/>
              </a:rPr>
              <a:t>&gt;=5.0]})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dirty="0" smtClean="0">
                <a:latin typeface="Courier New" pitchFamily="49" charset="0"/>
              </a:rPr>
              <a:t>// </a:t>
            </a:r>
            <a:r>
              <a:rPr lang="de-DE" sz="1600" dirty="0" err="1" smtClean="0">
                <a:latin typeface="Courier New" pitchFamily="49" charset="0"/>
              </a:rPr>
              <a:t>or</a:t>
            </a:r>
            <a:r>
              <a:rPr lang="de-DE" sz="1600" dirty="0" smtClean="0">
                <a:latin typeface="Courier New" pitchFamily="49" charset="0"/>
              </a:rPr>
              <a:t> </a:t>
            </a:r>
            <a:r>
              <a:rPr lang="de-DE" sz="1600" dirty="0" err="1" smtClean="0">
                <a:latin typeface="Courier New" pitchFamily="49" charset="0"/>
              </a:rPr>
              <a:t>shorter</a:t>
            </a:r>
            <a:r>
              <a:rPr lang="de-DE" sz="1600" dirty="0" smtClean="0">
                <a:latin typeface="Courier New" pitchFamily="49" charset="0"/>
              </a:rPr>
              <a:t> 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b="1" dirty="0" err="1" smtClean="0">
                <a:latin typeface="Courier New" pitchFamily="49" charset="0"/>
              </a:rPr>
              <a:t>assert</a:t>
            </a:r>
            <a:r>
              <a:rPr lang="de-DE" sz="1600" dirty="0" smtClean="0">
                <a:latin typeface="Courier New" pitchFamily="49" charset="0"/>
              </a:rPr>
              <a:t> </a:t>
            </a:r>
            <a:r>
              <a:rPr lang="de-DE" sz="1600" dirty="0" smtClean="0">
                <a:latin typeface="Courier New" pitchFamily="49" charset="0"/>
              </a:rPr>
              <a:t>((a)=={</a:t>
            </a:r>
            <a:r>
              <a:rPr lang="de-DE" sz="1600" dirty="0" smtClean="0">
                <a:latin typeface="Courier New" pitchFamily="49" charset="0"/>
              </a:rPr>
              <a:t>1[</a:t>
            </a:r>
            <a:r>
              <a:rPr lang="de-DE" sz="1600" b="1" dirty="0" smtClean="0">
                <a:latin typeface="Courier New" pitchFamily="49" charset="0"/>
              </a:rPr>
              <a:t>duration</a:t>
            </a:r>
            <a:r>
              <a:rPr lang="de-DE" sz="1600" dirty="0" smtClean="0">
                <a:latin typeface="Courier New" pitchFamily="49" charset="0"/>
              </a:rPr>
              <a:t>:5.0],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dirty="0" smtClean="0">
                <a:latin typeface="Courier New" pitchFamily="49" charset="0"/>
              </a:rPr>
              <a:t>            </a:t>
            </a:r>
            <a:r>
              <a:rPr lang="de-DE" sz="1600" dirty="0" smtClean="0">
                <a:latin typeface="Courier New" pitchFamily="49" charset="0"/>
              </a:rPr>
              <a:t>  2[</a:t>
            </a:r>
            <a:r>
              <a:rPr lang="de-DE" sz="1600" b="1" dirty="0" smtClean="0">
                <a:latin typeface="Courier New" pitchFamily="49" charset="0"/>
              </a:rPr>
              <a:t>duration</a:t>
            </a:r>
            <a:r>
              <a:rPr lang="de-DE" sz="1600" dirty="0" smtClean="0">
                <a:latin typeface="Courier New" pitchFamily="49" charset="0"/>
              </a:rPr>
              <a:t>:5.0</a:t>
            </a:r>
            <a:r>
              <a:rPr lang="de-DE" sz="1600" dirty="0" smtClean="0">
                <a:latin typeface="Courier New" pitchFamily="49" charset="0"/>
              </a:rPr>
              <a:t>],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dirty="0" smtClean="0">
                <a:latin typeface="Courier New" pitchFamily="49" charset="0"/>
              </a:rPr>
              <a:t>            </a:t>
            </a:r>
            <a:r>
              <a:rPr lang="de-DE" sz="1600" dirty="0" smtClean="0">
                <a:latin typeface="Courier New" pitchFamily="49" charset="0"/>
              </a:rPr>
              <a:t>  3[</a:t>
            </a:r>
            <a:r>
              <a:rPr lang="de-DE" sz="1600" b="1" dirty="0" smtClean="0">
                <a:latin typeface="Courier New" pitchFamily="49" charset="0"/>
              </a:rPr>
              <a:t>duration</a:t>
            </a:r>
            <a:r>
              <a:rPr lang="de-DE" sz="1600" dirty="0" smtClean="0">
                <a:latin typeface="Courier New" pitchFamily="49" charset="0"/>
              </a:rPr>
              <a:t>:5.0</a:t>
            </a:r>
            <a:r>
              <a:rPr lang="de-DE" sz="1600" dirty="0" smtClean="0">
                <a:latin typeface="Courier New" pitchFamily="49" charset="0"/>
              </a:rPr>
              <a:t>]})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dirty="0" smtClean="0">
                <a:latin typeface="Courier New" pitchFamily="49" charset="0"/>
              </a:rPr>
              <a:t>// </a:t>
            </a:r>
            <a:r>
              <a:rPr lang="de-DE" sz="1600" dirty="0" err="1" smtClean="0">
                <a:latin typeface="Courier New" pitchFamily="49" charset="0"/>
              </a:rPr>
              <a:t>shortest</a:t>
            </a:r>
            <a:r>
              <a:rPr lang="de-DE" sz="1600" dirty="0" smtClean="0">
                <a:latin typeface="Courier New" pitchFamily="49" charset="0"/>
              </a:rPr>
              <a:t> 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600" b="1" dirty="0" err="1" smtClean="0">
                <a:latin typeface="Courier New" pitchFamily="49" charset="0"/>
              </a:rPr>
              <a:t>assert</a:t>
            </a:r>
            <a:r>
              <a:rPr lang="de-DE" sz="1600" dirty="0" smtClean="0">
                <a:latin typeface="Courier New" pitchFamily="49" charset="0"/>
              </a:rPr>
              <a:t>((a)=={</a:t>
            </a:r>
            <a:r>
              <a:rPr lang="de-DE" sz="1600" dirty="0" smtClean="0">
                <a:latin typeface="Courier New" pitchFamily="49" charset="0"/>
              </a:rPr>
              <a:t>1,2,3} </a:t>
            </a:r>
            <a:r>
              <a:rPr lang="de-DE" sz="1600" b="1" dirty="0" err="1" smtClean="0">
                <a:latin typeface="Courier New" pitchFamily="49" charset="0"/>
              </a:rPr>
              <a:t>with</a:t>
            </a:r>
            <a:r>
              <a:rPr lang="de-DE" sz="1600" dirty="0" smtClean="0">
                <a:latin typeface="Courier New" pitchFamily="49" charset="0"/>
              </a:rPr>
              <a:t> {</a:t>
            </a:r>
            <a:r>
              <a:rPr lang="de-DE" sz="1600" b="1" dirty="0" err="1" smtClean="0">
                <a:latin typeface="Courier New" pitchFamily="49" charset="0"/>
              </a:rPr>
              <a:t>stepsize</a:t>
            </a:r>
            <a:r>
              <a:rPr lang="de-DE" sz="1600" dirty="0" smtClean="0">
                <a:latin typeface="Courier New" pitchFamily="49" charset="0"/>
              </a:rPr>
              <a:t>:= 5.0})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endParaRPr lang="de-DE" sz="1600" dirty="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AEC3D7"/>
                </a:solidFill>
              </a:rPr>
              <a:t>syntax 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de-DE" dirty="0" smtClean="0"/>
              <a:t>Short Hand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Assertions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Templates</a:t>
            </a:r>
            <a:endParaRPr lang="de-DE" dirty="0" smtClean="0">
              <a:solidFill>
                <a:srgbClr val="FF1721"/>
              </a:solidFill>
            </a:endParaRPr>
          </a:p>
        </p:txBody>
      </p:sp>
      <p:sp>
        <p:nvSpPr>
          <p:cNvPr id="4" name="Text Box 51"/>
          <p:cNvSpPr txBox="1">
            <a:spLocks noChangeArrowheads="1"/>
          </p:cNvSpPr>
          <p:nvPr/>
        </p:nvSpPr>
        <p:spPr bwMode="auto">
          <a:xfrm>
            <a:off x="428596" y="1574072"/>
            <a:ext cx="8215370" cy="499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360000" tIns="360000" rIns="360000" bIns="360000" numCol="1" anchor="t" anchorCtr="0" compatLnSpc="1">
            <a:prstTxWarp prst="textNoShape">
              <a:avLst/>
            </a:prstTxWarp>
            <a:spAutoFit/>
          </a:bodyPr>
          <a:lstStyle/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400" b="1" dirty="0" err="1" smtClean="0">
                <a:latin typeface="Courier New" pitchFamily="49" charset="0"/>
              </a:rPr>
              <a:t>template</a:t>
            </a:r>
            <a:r>
              <a:rPr lang="de-DE" sz="1400" b="1" dirty="0" smtClean="0">
                <a:latin typeface="Courier New" pitchFamily="49" charset="0"/>
              </a:rPr>
              <a:t> </a:t>
            </a:r>
            <a:r>
              <a:rPr lang="de-DE" sz="1400" b="1" dirty="0" err="1" smtClean="0">
                <a:latin typeface="Courier New" pitchFamily="49" charset="0"/>
              </a:rPr>
              <a:t>float</a:t>
            </a:r>
            <a:r>
              <a:rPr lang="de-DE" sz="1400" b="1" dirty="0" smtClean="0">
                <a:latin typeface="Courier New" pitchFamily="49" charset="0"/>
              </a:rPr>
              <a:t> </a:t>
            </a:r>
            <a:r>
              <a:rPr lang="de-DE" sz="1400" dirty="0" err="1" smtClean="0">
                <a:latin typeface="Courier New" pitchFamily="49" charset="0"/>
              </a:rPr>
              <a:t>templ</a:t>
            </a:r>
            <a:r>
              <a:rPr lang="de-DE" sz="1400" dirty="0" smtClean="0">
                <a:latin typeface="Courier New" pitchFamily="49" charset="0"/>
              </a:rPr>
              <a:t> := (-</a:t>
            </a:r>
            <a:r>
              <a:rPr lang="de-DE" sz="1400" dirty="0" err="1" smtClean="0">
                <a:latin typeface="Courier New" pitchFamily="49" charset="0"/>
              </a:rPr>
              <a:t>infinity</a:t>
            </a:r>
            <a:r>
              <a:rPr lang="de-DE" sz="1400" dirty="0" smtClean="0">
                <a:latin typeface="Courier New" pitchFamily="49" charset="0"/>
              </a:rPr>
              <a:t>..10.0);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endParaRPr lang="de-DE" sz="1400" dirty="0" err="1" smtClean="0">
              <a:latin typeface="Courier New" pitchFamily="49" charset="0"/>
            </a:endParaRP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400" b="1" dirty="0" err="1" smtClean="0">
                <a:latin typeface="Courier New" pitchFamily="49" charset="0"/>
              </a:rPr>
              <a:t>seq</a:t>
            </a:r>
            <a:r>
              <a:rPr lang="de-DE" sz="1400" b="1" dirty="0" smtClean="0">
                <a:latin typeface="Courier New" pitchFamily="49" charset="0"/>
              </a:rPr>
              <a:t>{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400" b="1" dirty="0" smtClean="0">
                <a:latin typeface="Courier New" pitchFamily="49" charset="0"/>
              </a:rPr>
              <a:t>	</a:t>
            </a:r>
            <a:r>
              <a:rPr lang="de-DE" sz="1400" b="1" dirty="0" err="1" smtClean="0">
                <a:latin typeface="Courier New" pitchFamily="49" charset="0"/>
              </a:rPr>
              <a:t>cont</a:t>
            </a:r>
            <a:r>
              <a:rPr lang="de-DE" sz="1400" dirty="0" smtClean="0">
                <a:latin typeface="Courier New" pitchFamily="49" charset="0"/>
              </a:rPr>
              <a:t>{</a:t>
            </a:r>
            <a:r>
              <a:rPr lang="de-DE" sz="1400" b="1" dirty="0" err="1" smtClean="0">
                <a:latin typeface="Courier New" pitchFamily="49" charset="0"/>
              </a:rPr>
              <a:t>assert</a:t>
            </a:r>
            <a:r>
              <a:rPr lang="de-DE" sz="1400" dirty="0" smtClean="0">
                <a:latin typeface="Courier New" pitchFamily="49" charset="0"/>
              </a:rPr>
              <a:t>(</a:t>
            </a:r>
            <a:r>
              <a:rPr lang="de-DE" sz="1400" dirty="0" err="1" smtClean="0">
                <a:latin typeface="Courier New" pitchFamily="49" charset="0"/>
              </a:rPr>
              <a:t>match</a:t>
            </a:r>
            <a:r>
              <a:rPr lang="de-DE" sz="1400" dirty="0" smtClean="0">
                <a:latin typeface="Courier New" pitchFamily="49" charset="0"/>
              </a:rPr>
              <a:t>(port1,templ))}</a:t>
            </a:r>
            <a:r>
              <a:rPr lang="de-DE" sz="1400" b="1" dirty="0" err="1" smtClean="0">
                <a:latin typeface="Courier New" pitchFamily="49" charset="0"/>
              </a:rPr>
              <a:t>until</a:t>
            </a:r>
            <a:r>
              <a:rPr lang="de-DE" sz="1400" dirty="0" smtClean="0">
                <a:latin typeface="Courier New" pitchFamily="49" charset="0"/>
              </a:rPr>
              <a:t>(</a:t>
            </a:r>
            <a:r>
              <a:rPr lang="de-DE" sz="1400" b="1" dirty="0" err="1" smtClean="0">
                <a:latin typeface="Courier New" pitchFamily="49" charset="0"/>
              </a:rPr>
              <a:t>duration</a:t>
            </a:r>
            <a:r>
              <a:rPr lang="de-DE" sz="1400" dirty="0" smtClean="0">
                <a:latin typeface="Courier New" pitchFamily="49" charset="0"/>
              </a:rPr>
              <a:t>&gt;=5); 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400" b="1" dirty="0" smtClean="0">
                <a:latin typeface="Courier New" pitchFamily="49" charset="0"/>
              </a:rPr>
              <a:t>	</a:t>
            </a:r>
            <a:r>
              <a:rPr lang="de-DE" sz="1400" b="1" dirty="0" err="1" smtClean="0">
                <a:latin typeface="Courier New" pitchFamily="49" charset="0"/>
              </a:rPr>
              <a:t>cont</a:t>
            </a:r>
            <a:r>
              <a:rPr lang="de-DE" sz="1400" dirty="0" smtClean="0">
                <a:latin typeface="Courier New" pitchFamily="49" charset="0"/>
              </a:rPr>
              <a:t>{</a:t>
            </a:r>
            <a:r>
              <a:rPr lang="de-DE" sz="1400" b="1" dirty="0" err="1" smtClean="0">
                <a:latin typeface="Courier New" pitchFamily="49" charset="0"/>
              </a:rPr>
              <a:t>assert</a:t>
            </a:r>
            <a:r>
              <a:rPr lang="de-DE" sz="1400" dirty="0" smtClean="0">
                <a:latin typeface="Courier New" pitchFamily="49" charset="0"/>
              </a:rPr>
              <a:t>(</a:t>
            </a:r>
            <a:r>
              <a:rPr lang="de-DE" sz="1400" dirty="0" err="1" smtClean="0">
                <a:latin typeface="Courier New" pitchFamily="49" charset="0"/>
              </a:rPr>
              <a:t>match</a:t>
            </a:r>
            <a:r>
              <a:rPr lang="de-DE" sz="1400" dirty="0" smtClean="0">
                <a:latin typeface="Courier New" pitchFamily="49" charset="0"/>
              </a:rPr>
              <a:t>(port2,templ))}</a:t>
            </a:r>
            <a:r>
              <a:rPr lang="de-DE" sz="1400" b="1" dirty="0" err="1" smtClean="0">
                <a:latin typeface="Courier New" pitchFamily="49" charset="0"/>
              </a:rPr>
              <a:t>until</a:t>
            </a:r>
            <a:r>
              <a:rPr lang="de-DE" sz="1400" dirty="0" smtClean="0">
                <a:latin typeface="Courier New" pitchFamily="49" charset="0"/>
              </a:rPr>
              <a:t>(</a:t>
            </a:r>
            <a:r>
              <a:rPr lang="de-DE" sz="1400" b="1" dirty="0" err="1" smtClean="0">
                <a:latin typeface="Courier New" pitchFamily="49" charset="0"/>
              </a:rPr>
              <a:t>duration</a:t>
            </a:r>
            <a:r>
              <a:rPr lang="de-DE" sz="1400" dirty="0" smtClean="0">
                <a:latin typeface="Courier New" pitchFamily="49" charset="0"/>
              </a:rPr>
              <a:t>&gt;=5); 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400" b="1" dirty="0" smtClean="0">
                <a:latin typeface="Courier New" pitchFamily="49" charset="0"/>
              </a:rPr>
              <a:t>	</a:t>
            </a:r>
            <a:r>
              <a:rPr lang="de-DE" sz="1400" b="1" dirty="0" err="1" smtClean="0">
                <a:latin typeface="Courier New" pitchFamily="49" charset="0"/>
              </a:rPr>
              <a:t>cont</a:t>
            </a:r>
            <a:r>
              <a:rPr lang="de-DE" sz="1400" dirty="0" smtClean="0">
                <a:latin typeface="Courier New" pitchFamily="49" charset="0"/>
              </a:rPr>
              <a:t>{</a:t>
            </a:r>
            <a:r>
              <a:rPr lang="de-DE" sz="1400" b="1" dirty="0" err="1" smtClean="0">
                <a:latin typeface="Courier New" pitchFamily="49" charset="0"/>
              </a:rPr>
              <a:t>assert</a:t>
            </a:r>
            <a:r>
              <a:rPr lang="de-DE" sz="1400" dirty="0" smtClean="0">
                <a:latin typeface="Courier New" pitchFamily="49" charset="0"/>
              </a:rPr>
              <a:t>(</a:t>
            </a:r>
            <a:r>
              <a:rPr lang="de-DE" sz="1400" dirty="0" err="1" smtClean="0">
                <a:latin typeface="Courier New" pitchFamily="49" charset="0"/>
              </a:rPr>
              <a:t>match</a:t>
            </a:r>
            <a:r>
              <a:rPr lang="de-DE" sz="1400" dirty="0" smtClean="0">
                <a:latin typeface="Courier New" pitchFamily="49" charset="0"/>
              </a:rPr>
              <a:t>(port3,templ))}</a:t>
            </a:r>
            <a:r>
              <a:rPr lang="de-DE" sz="1400" b="1" dirty="0" err="1" smtClean="0">
                <a:latin typeface="Courier New" pitchFamily="49" charset="0"/>
              </a:rPr>
              <a:t>until</a:t>
            </a:r>
            <a:r>
              <a:rPr lang="de-DE" sz="1400" dirty="0" smtClean="0">
                <a:latin typeface="Courier New" pitchFamily="49" charset="0"/>
              </a:rPr>
              <a:t>(</a:t>
            </a:r>
            <a:r>
              <a:rPr lang="de-DE" sz="1400" b="1" dirty="0" err="1" smtClean="0">
                <a:latin typeface="Courier New" pitchFamily="49" charset="0"/>
              </a:rPr>
              <a:t>duration</a:t>
            </a:r>
            <a:r>
              <a:rPr lang="de-DE" sz="1400" dirty="0" smtClean="0">
                <a:latin typeface="Courier New" pitchFamily="49" charset="0"/>
              </a:rPr>
              <a:t>&gt;=5);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400" b="1" dirty="0" smtClean="0">
                <a:latin typeface="Courier New" pitchFamily="49" charset="0"/>
              </a:rPr>
              <a:t>}</a:t>
            </a:r>
            <a:endParaRPr lang="de-DE" sz="1400" dirty="0" smtClean="0">
              <a:latin typeface="Courier New" pitchFamily="49" charset="0"/>
            </a:endParaRP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endParaRPr lang="de-DE" sz="1400" dirty="0" smtClean="0">
              <a:latin typeface="Courier New" pitchFamily="49" charset="0"/>
            </a:endParaRP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400" dirty="0" smtClean="0">
                <a:latin typeface="Courier New" pitchFamily="49" charset="0"/>
              </a:rPr>
              <a:t>// </a:t>
            </a:r>
            <a:r>
              <a:rPr lang="de-DE" sz="1400" dirty="0" err="1" smtClean="0">
                <a:latin typeface="Courier New" pitchFamily="49" charset="0"/>
              </a:rPr>
              <a:t>short</a:t>
            </a:r>
            <a:r>
              <a:rPr lang="de-DE" sz="1400" dirty="0" smtClean="0">
                <a:latin typeface="Courier New" pitchFamily="49" charset="0"/>
              </a:rPr>
              <a:t> </a:t>
            </a:r>
            <a:r>
              <a:rPr lang="de-DE" sz="1400" dirty="0" err="1" smtClean="0">
                <a:latin typeface="Courier New" pitchFamily="49" charset="0"/>
              </a:rPr>
              <a:t>hand</a:t>
            </a:r>
            <a:r>
              <a:rPr lang="de-DE" sz="1400" dirty="0" smtClean="0">
                <a:latin typeface="Courier New" pitchFamily="49" charset="0"/>
              </a:rPr>
              <a:t> 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400" b="1" dirty="0" err="1" smtClean="0">
                <a:latin typeface="Courier New" pitchFamily="49" charset="0"/>
              </a:rPr>
              <a:t>assert</a:t>
            </a:r>
            <a:r>
              <a:rPr lang="de-DE" sz="1400" b="1" dirty="0" smtClean="0">
                <a:latin typeface="Courier New" pitchFamily="49" charset="0"/>
              </a:rPr>
              <a:t>(</a:t>
            </a:r>
            <a:r>
              <a:rPr lang="de-DE" sz="1400" b="1" dirty="0" err="1" smtClean="0">
                <a:latin typeface="Courier New" pitchFamily="49" charset="0"/>
              </a:rPr>
              <a:t>match</a:t>
            </a:r>
            <a:r>
              <a:rPr lang="de-DE" sz="1400" b="1" dirty="0" smtClean="0">
                <a:latin typeface="Courier New" pitchFamily="49" charset="0"/>
              </a:rPr>
              <a:t>(</a:t>
            </a:r>
            <a:r>
              <a:rPr lang="de-DE" sz="1400" dirty="0" smtClean="0">
                <a:latin typeface="Courier New" pitchFamily="49" charset="0"/>
              </a:rPr>
              <a:t>{port1[</a:t>
            </a:r>
            <a:r>
              <a:rPr lang="de-DE" sz="1400" b="1" dirty="0" err="1" smtClean="0">
                <a:latin typeface="Courier New" pitchFamily="49" charset="0"/>
              </a:rPr>
              <a:t>duration</a:t>
            </a:r>
            <a:r>
              <a:rPr lang="de-DE" sz="1400" dirty="0" smtClean="0">
                <a:latin typeface="Courier New" pitchFamily="49" charset="0"/>
              </a:rPr>
              <a:t>&gt;=5.0],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400" dirty="0" smtClean="0">
                <a:latin typeface="Courier New" pitchFamily="49" charset="0"/>
              </a:rPr>
              <a:t>              port2[</a:t>
            </a:r>
            <a:r>
              <a:rPr lang="de-DE" sz="1400" b="1" dirty="0" err="1" smtClean="0">
                <a:latin typeface="Courier New" pitchFamily="49" charset="0"/>
              </a:rPr>
              <a:t>duration</a:t>
            </a:r>
            <a:r>
              <a:rPr lang="de-DE" sz="1400" dirty="0" smtClean="0">
                <a:latin typeface="Courier New" pitchFamily="49" charset="0"/>
              </a:rPr>
              <a:t>&gt;=5.0],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400" dirty="0" smtClean="0">
                <a:latin typeface="Courier New" pitchFamily="49" charset="0"/>
              </a:rPr>
              <a:t>              port3[</a:t>
            </a:r>
            <a:r>
              <a:rPr lang="de-DE" sz="1400" b="1" dirty="0" err="1" smtClean="0">
                <a:latin typeface="Courier New" pitchFamily="49" charset="0"/>
              </a:rPr>
              <a:t>duration</a:t>
            </a:r>
            <a:r>
              <a:rPr lang="de-DE" sz="1400" dirty="0" smtClean="0">
                <a:latin typeface="Courier New" pitchFamily="49" charset="0"/>
              </a:rPr>
              <a:t>&gt;=5.0</a:t>
            </a:r>
            <a:r>
              <a:rPr lang="de-DE" sz="1400" dirty="0" smtClean="0">
                <a:latin typeface="Courier New" pitchFamily="49" charset="0"/>
              </a:rPr>
              <a:t>]},(</a:t>
            </a:r>
            <a:r>
              <a:rPr lang="de-DE" sz="1400" dirty="0" err="1" smtClean="0">
                <a:latin typeface="Courier New" pitchFamily="49" charset="0"/>
              </a:rPr>
              <a:t>templ</a:t>
            </a:r>
            <a:r>
              <a:rPr lang="de-DE" sz="1400" dirty="0" smtClean="0">
                <a:latin typeface="Courier New" pitchFamily="49" charset="0"/>
              </a:rPr>
              <a:t>)));</a:t>
            </a:r>
            <a:endParaRPr lang="de-DE" sz="1400" dirty="0" smtClean="0">
              <a:latin typeface="Courier New" pitchFamily="49" charset="0"/>
            </a:endParaRP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400" dirty="0" smtClean="0">
                <a:latin typeface="Courier New" pitchFamily="49" charset="0"/>
              </a:rPr>
              <a:t>// </a:t>
            </a:r>
            <a:r>
              <a:rPr lang="de-DE" sz="1400" dirty="0" err="1" smtClean="0">
                <a:latin typeface="Courier New" pitchFamily="49" charset="0"/>
              </a:rPr>
              <a:t>or</a:t>
            </a:r>
            <a:r>
              <a:rPr lang="de-DE" sz="1400" dirty="0" smtClean="0">
                <a:latin typeface="Courier New" pitchFamily="49" charset="0"/>
              </a:rPr>
              <a:t> </a:t>
            </a:r>
            <a:r>
              <a:rPr lang="de-DE" sz="1400" dirty="0" err="1" smtClean="0">
                <a:latin typeface="Courier New" pitchFamily="49" charset="0"/>
              </a:rPr>
              <a:t>shorter</a:t>
            </a:r>
            <a:r>
              <a:rPr lang="de-DE" sz="1400" dirty="0" smtClean="0">
                <a:latin typeface="Courier New" pitchFamily="49" charset="0"/>
              </a:rPr>
              <a:t> 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400" b="1" dirty="0" err="1" smtClean="0">
                <a:latin typeface="Courier New" pitchFamily="49" charset="0"/>
              </a:rPr>
              <a:t>assert</a:t>
            </a:r>
            <a:r>
              <a:rPr lang="de-DE" sz="1400" dirty="0" smtClean="0">
                <a:latin typeface="Courier New" pitchFamily="49" charset="0"/>
              </a:rPr>
              <a:t> (</a:t>
            </a:r>
            <a:r>
              <a:rPr lang="de-DE" sz="1400" dirty="0" err="1" smtClean="0">
                <a:latin typeface="Courier New" pitchFamily="49" charset="0"/>
              </a:rPr>
              <a:t>match</a:t>
            </a:r>
            <a:r>
              <a:rPr lang="de-DE" sz="1400" dirty="0" smtClean="0">
                <a:latin typeface="Courier New" pitchFamily="49" charset="0"/>
              </a:rPr>
              <a:t>({port1[</a:t>
            </a:r>
            <a:r>
              <a:rPr lang="de-DE" sz="1400" b="1" dirty="0" smtClean="0">
                <a:latin typeface="Courier New" pitchFamily="49" charset="0"/>
              </a:rPr>
              <a:t>duration</a:t>
            </a:r>
            <a:r>
              <a:rPr lang="de-DE" sz="1400" dirty="0" smtClean="0">
                <a:latin typeface="Courier New" pitchFamily="49" charset="0"/>
              </a:rPr>
              <a:t>:5.0],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400" dirty="0" smtClean="0">
                <a:latin typeface="Courier New" pitchFamily="49" charset="0"/>
              </a:rPr>
              <a:t>               port2[</a:t>
            </a:r>
            <a:r>
              <a:rPr lang="de-DE" sz="1400" b="1" dirty="0" smtClean="0">
                <a:latin typeface="Courier New" pitchFamily="49" charset="0"/>
              </a:rPr>
              <a:t>duration</a:t>
            </a:r>
            <a:r>
              <a:rPr lang="de-DE" sz="1400" dirty="0" smtClean="0">
                <a:latin typeface="Courier New" pitchFamily="49" charset="0"/>
              </a:rPr>
              <a:t>:5.0],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400" dirty="0" smtClean="0">
                <a:latin typeface="Courier New" pitchFamily="49" charset="0"/>
              </a:rPr>
              <a:t>               port3[</a:t>
            </a:r>
            <a:r>
              <a:rPr lang="de-DE" sz="1400" b="1" dirty="0" smtClean="0">
                <a:latin typeface="Courier New" pitchFamily="49" charset="0"/>
              </a:rPr>
              <a:t>duration</a:t>
            </a:r>
            <a:r>
              <a:rPr lang="de-DE" sz="1400" dirty="0" smtClean="0">
                <a:latin typeface="Courier New" pitchFamily="49" charset="0"/>
              </a:rPr>
              <a:t>:5.0</a:t>
            </a:r>
            <a:r>
              <a:rPr lang="de-DE" sz="1400" dirty="0" smtClean="0">
                <a:latin typeface="Courier New" pitchFamily="49" charset="0"/>
              </a:rPr>
              <a:t>]},(</a:t>
            </a:r>
            <a:r>
              <a:rPr lang="de-DE" sz="1400" dirty="0" err="1" smtClean="0">
                <a:latin typeface="Courier New" pitchFamily="49" charset="0"/>
              </a:rPr>
              <a:t>templ</a:t>
            </a:r>
            <a:r>
              <a:rPr lang="de-DE" sz="1400" dirty="0" smtClean="0">
                <a:latin typeface="Courier New" pitchFamily="49" charset="0"/>
              </a:rPr>
              <a:t>)));</a:t>
            </a:r>
            <a:endParaRPr lang="de-DE" sz="1400" dirty="0" smtClean="0">
              <a:latin typeface="Courier New" pitchFamily="49" charset="0"/>
            </a:endParaRP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400" dirty="0" smtClean="0">
                <a:latin typeface="Courier New" pitchFamily="49" charset="0"/>
              </a:rPr>
              <a:t>// </a:t>
            </a:r>
            <a:r>
              <a:rPr lang="de-DE" sz="1400" dirty="0" err="1" smtClean="0">
                <a:latin typeface="Courier New" pitchFamily="49" charset="0"/>
              </a:rPr>
              <a:t>or</a:t>
            </a:r>
            <a:r>
              <a:rPr lang="de-DE" sz="1400" dirty="0" smtClean="0">
                <a:latin typeface="Courier New" pitchFamily="49" charset="0"/>
              </a:rPr>
              <a:t> </a:t>
            </a:r>
            <a:r>
              <a:rPr lang="de-DE" sz="1400" dirty="0" err="1" smtClean="0">
                <a:latin typeface="Courier New" pitchFamily="49" charset="0"/>
              </a:rPr>
              <a:t>shorter</a:t>
            </a:r>
            <a:r>
              <a:rPr lang="de-DE" sz="1400" dirty="0" smtClean="0">
                <a:latin typeface="Courier New" pitchFamily="49" charset="0"/>
              </a:rPr>
              <a:t> 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400" b="1" dirty="0" err="1" smtClean="0">
                <a:latin typeface="Courier New" pitchFamily="49" charset="0"/>
              </a:rPr>
              <a:t>assert</a:t>
            </a:r>
            <a:r>
              <a:rPr lang="de-DE" sz="1400" dirty="0" smtClean="0">
                <a:latin typeface="Courier New" pitchFamily="49" charset="0"/>
              </a:rPr>
              <a:t>(</a:t>
            </a:r>
            <a:r>
              <a:rPr lang="de-DE" sz="1400" dirty="0" err="1" smtClean="0">
                <a:latin typeface="Courier New" pitchFamily="49" charset="0"/>
              </a:rPr>
              <a:t>match</a:t>
            </a:r>
            <a:r>
              <a:rPr lang="de-DE" sz="1400" dirty="0" smtClean="0">
                <a:latin typeface="Courier New" pitchFamily="49" charset="0"/>
              </a:rPr>
              <a:t> ({1,2,3} </a:t>
            </a:r>
            <a:r>
              <a:rPr lang="de-DE" sz="1400" b="1" dirty="0" err="1" smtClean="0">
                <a:latin typeface="Courier New" pitchFamily="49" charset="0"/>
              </a:rPr>
              <a:t>with</a:t>
            </a:r>
            <a:r>
              <a:rPr lang="de-DE" sz="1400" dirty="0" smtClean="0">
                <a:latin typeface="Courier New" pitchFamily="49" charset="0"/>
              </a:rPr>
              <a:t> {</a:t>
            </a:r>
            <a:r>
              <a:rPr lang="de-DE" sz="1400" b="1" dirty="0" err="1" smtClean="0">
                <a:latin typeface="Courier New" pitchFamily="49" charset="0"/>
              </a:rPr>
              <a:t>stepsize</a:t>
            </a:r>
            <a:r>
              <a:rPr lang="de-DE" sz="1400" dirty="0" smtClean="0">
                <a:latin typeface="Courier New" pitchFamily="49" charset="0"/>
              </a:rPr>
              <a:t>:= 5.0</a:t>
            </a:r>
            <a:r>
              <a:rPr lang="de-DE" sz="1400" dirty="0" smtClean="0">
                <a:latin typeface="Courier New" pitchFamily="49" charset="0"/>
              </a:rPr>
              <a:t>},(</a:t>
            </a:r>
            <a:r>
              <a:rPr lang="de-DE" sz="1400" dirty="0" err="1" smtClean="0">
                <a:latin typeface="Courier New" pitchFamily="49" charset="0"/>
              </a:rPr>
              <a:t>templ</a:t>
            </a:r>
            <a:r>
              <a:rPr lang="de-DE" sz="1400" dirty="0" smtClean="0">
                <a:latin typeface="Courier New" pitchFamily="49" charset="0"/>
              </a:rPr>
              <a:t>)));</a:t>
            </a:r>
            <a:endParaRPr lang="de-DE" sz="1400" dirty="0" smtClean="0">
              <a:latin typeface="Courier New" pitchFamily="49" charset="0"/>
            </a:endParaRP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endParaRPr lang="de-DE" sz="1400" dirty="0" smtClean="0">
              <a:latin typeface="Courier New" pitchFamily="49" charset="0"/>
            </a:endParaRP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400" dirty="0" smtClean="0">
                <a:latin typeface="Courier New" pitchFamily="49" charset="0"/>
              </a:rPr>
              <a:t>// </a:t>
            </a:r>
            <a:r>
              <a:rPr lang="de-DE" sz="1400" dirty="0" err="1" smtClean="0">
                <a:latin typeface="Courier New" pitchFamily="49" charset="0"/>
              </a:rPr>
              <a:t>or</a:t>
            </a:r>
            <a:r>
              <a:rPr lang="de-DE" sz="1400" dirty="0" smtClean="0">
                <a:latin typeface="Courier New" pitchFamily="49" charset="0"/>
              </a:rPr>
              <a:t> </a:t>
            </a:r>
            <a:r>
              <a:rPr lang="de-DE" sz="1400" dirty="0" err="1" smtClean="0">
                <a:latin typeface="Courier New" pitchFamily="49" charset="0"/>
              </a:rPr>
              <a:t>shortest</a:t>
            </a:r>
            <a:endParaRPr lang="de-DE" sz="1400" dirty="0" smtClean="0">
              <a:latin typeface="Courier New" pitchFamily="49" charset="0"/>
            </a:endParaRP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400" b="1" dirty="0" err="1" smtClean="0">
                <a:latin typeface="Courier New" pitchFamily="49" charset="0"/>
              </a:rPr>
              <a:t>assert</a:t>
            </a:r>
            <a:r>
              <a:rPr lang="de-DE" sz="1400" dirty="0" smtClean="0">
                <a:latin typeface="Courier New" pitchFamily="49" charset="0"/>
              </a:rPr>
              <a:t>({1,2,3} </a:t>
            </a:r>
            <a:r>
              <a:rPr lang="de-DE" sz="1400" b="1" dirty="0" err="1" smtClean="0">
                <a:latin typeface="Courier New" pitchFamily="49" charset="0"/>
              </a:rPr>
              <a:t>with</a:t>
            </a:r>
            <a:r>
              <a:rPr lang="de-DE" sz="1400" dirty="0" smtClean="0">
                <a:latin typeface="Courier New" pitchFamily="49" charset="0"/>
              </a:rPr>
              <a:t> {</a:t>
            </a:r>
            <a:r>
              <a:rPr lang="de-DE" sz="1400" b="1" dirty="0" err="1" smtClean="0">
                <a:latin typeface="Courier New" pitchFamily="49" charset="0"/>
              </a:rPr>
              <a:t>stepsize</a:t>
            </a:r>
            <a:r>
              <a:rPr lang="de-DE" sz="1400" dirty="0" smtClean="0">
                <a:latin typeface="Courier New" pitchFamily="49" charset="0"/>
              </a:rPr>
              <a:t>:= 5.0</a:t>
            </a:r>
            <a:r>
              <a:rPr lang="de-DE" sz="1400" dirty="0" smtClean="0">
                <a:latin typeface="Courier New" pitchFamily="49" charset="0"/>
              </a:rPr>
              <a:t>},(</a:t>
            </a:r>
            <a:r>
              <a:rPr lang="de-DE" sz="1400" dirty="0" err="1" smtClean="0">
                <a:latin typeface="Courier New" pitchFamily="49" charset="0"/>
              </a:rPr>
              <a:t>templ</a:t>
            </a:r>
            <a:r>
              <a:rPr lang="de-DE" sz="1400" dirty="0" smtClean="0">
                <a:latin typeface="Courier New" pitchFamily="49" charset="0"/>
              </a:rPr>
              <a:t>));</a:t>
            </a:r>
            <a:endParaRPr lang="de-DE" sz="1400" dirty="0" smtClean="0">
              <a:latin typeface="Courier New" pitchFamily="49" charset="0"/>
            </a:endParaRP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endParaRPr lang="de-DE" sz="1400" dirty="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AEC3D7"/>
                </a:solidFill>
              </a:rPr>
              <a:t>syntax 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de-DE" dirty="0" smtClean="0"/>
              <a:t>Short Hand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Complex</a:t>
            </a:r>
            <a:r>
              <a:rPr lang="de-DE" dirty="0" smtClean="0"/>
              <a:t> </a:t>
            </a:r>
            <a:r>
              <a:rPr lang="de-DE" dirty="0" err="1" smtClean="0"/>
              <a:t>Assertions</a:t>
            </a:r>
            <a:endParaRPr lang="de-DE" dirty="0" smtClean="0">
              <a:solidFill>
                <a:srgbClr val="FF1721"/>
              </a:solidFill>
            </a:endParaRPr>
          </a:p>
        </p:txBody>
      </p:sp>
      <p:sp>
        <p:nvSpPr>
          <p:cNvPr id="4" name="Text Box 51"/>
          <p:cNvSpPr txBox="1">
            <a:spLocks noChangeArrowheads="1"/>
          </p:cNvSpPr>
          <p:nvPr/>
        </p:nvSpPr>
        <p:spPr bwMode="auto">
          <a:xfrm>
            <a:off x="428596" y="1630481"/>
            <a:ext cx="8215370" cy="47989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360000" tIns="360000" rIns="360000" bIns="360000" numCol="1" anchor="t" anchorCtr="0" compatLnSpc="1">
            <a:prstTxWarp prst="textNoShape">
              <a:avLst/>
            </a:prstTxWarp>
            <a:spAutoFit/>
          </a:bodyPr>
          <a:lstStyle/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400" dirty="0" smtClean="0">
                <a:latin typeface="Courier New" pitchFamily="49" charset="0"/>
              </a:rPr>
              <a:t>// </a:t>
            </a:r>
            <a:r>
              <a:rPr lang="de-DE" sz="1400" dirty="0" err="1" smtClean="0">
                <a:latin typeface="Courier New" pitchFamily="49" charset="0"/>
              </a:rPr>
              <a:t>short</a:t>
            </a:r>
            <a:r>
              <a:rPr lang="de-DE" sz="1400" dirty="0" smtClean="0">
                <a:latin typeface="Courier New" pitchFamily="49" charset="0"/>
              </a:rPr>
              <a:t> </a:t>
            </a:r>
            <a:r>
              <a:rPr lang="de-DE" sz="1400" dirty="0" err="1" smtClean="0">
                <a:latin typeface="Courier New" pitchFamily="49" charset="0"/>
              </a:rPr>
              <a:t>hand</a:t>
            </a:r>
            <a:r>
              <a:rPr lang="de-DE" sz="1400" dirty="0" smtClean="0">
                <a:latin typeface="Courier New" pitchFamily="49" charset="0"/>
              </a:rPr>
              <a:t> 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400" b="1" dirty="0" err="1" smtClean="0">
                <a:latin typeface="Courier New" pitchFamily="49" charset="0"/>
              </a:rPr>
              <a:t>assert</a:t>
            </a:r>
            <a:r>
              <a:rPr lang="de-DE" sz="1400" b="1" dirty="0" smtClean="0">
                <a:latin typeface="Courier New" pitchFamily="49" charset="0"/>
              </a:rPr>
              <a:t>(</a:t>
            </a:r>
            <a:r>
              <a:rPr lang="de-DE" sz="1400" b="1" dirty="0" err="1" smtClean="0">
                <a:latin typeface="Courier New" pitchFamily="49" charset="0"/>
              </a:rPr>
              <a:t>match</a:t>
            </a:r>
            <a:r>
              <a:rPr lang="de-DE" sz="1400" b="1" dirty="0" smtClean="0">
                <a:latin typeface="Courier New" pitchFamily="49" charset="0"/>
              </a:rPr>
              <a:t>(</a:t>
            </a:r>
            <a:r>
              <a:rPr lang="de-DE" sz="1400" dirty="0" smtClean="0">
                <a:latin typeface="Courier New" pitchFamily="49" charset="0"/>
              </a:rPr>
              <a:t>{port1[</a:t>
            </a:r>
            <a:r>
              <a:rPr lang="de-DE" sz="1400" b="1" dirty="0" err="1" smtClean="0">
                <a:latin typeface="Courier New" pitchFamily="49" charset="0"/>
              </a:rPr>
              <a:t>duration</a:t>
            </a:r>
            <a:r>
              <a:rPr lang="de-DE" sz="1400" dirty="0" smtClean="0">
                <a:latin typeface="Courier New" pitchFamily="49" charset="0"/>
              </a:rPr>
              <a:t>&gt;=5.0],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400" dirty="0" smtClean="0">
                <a:latin typeface="Courier New" pitchFamily="49" charset="0"/>
              </a:rPr>
              <a:t>               port2[</a:t>
            </a:r>
            <a:r>
              <a:rPr lang="de-DE" sz="1400" b="1" dirty="0" err="1" smtClean="0">
                <a:latin typeface="Courier New" pitchFamily="49" charset="0"/>
              </a:rPr>
              <a:t>duration</a:t>
            </a:r>
            <a:r>
              <a:rPr lang="de-DE" sz="1400" dirty="0" smtClean="0">
                <a:latin typeface="Courier New" pitchFamily="49" charset="0"/>
              </a:rPr>
              <a:t>&gt;=5.0],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400" dirty="0" smtClean="0">
                <a:latin typeface="Courier New" pitchFamily="49" charset="0"/>
              </a:rPr>
              <a:t>               port3[</a:t>
            </a:r>
            <a:r>
              <a:rPr lang="de-DE" sz="1400" b="1" dirty="0" err="1" smtClean="0">
                <a:latin typeface="Courier New" pitchFamily="49" charset="0"/>
              </a:rPr>
              <a:t>duration</a:t>
            </a:r>
            <a:r>
              <a:rPr lang="de-DE" sz="1400" dirty="0" smtClean="0">
                <a:latin typeface="Courier New" pitchFamily="49" charset="0"/>
              </a:rPr>
              <a:t>&gt;=5.0]}, 					{templ1[</a:t>
            </a:r>
            <a:r>
              <a:rPr lang="de-DE" sz="1400" b="1" dirty="0" err="1" smtClean="0">
                <a:latin typeface="Courier New" pitchFamily="49" charset="0"/>
              </a:rPr>
              <a:t>duration</a:t>
            </a:r>
            <a:r>
              <a:rPr lang="de-DE" sz="1400" dirty="0" smtClean="0">
                <a:latin typeface="Courier New" pitchFamily="49" charset="0"/>
              </a:rPr>
              <a:t>&gt;=2.0],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400" dirty="0" smtClean="0">
                <a:latin typeface="Courier New" pitchFamily="49" charset="0"/>
              </a:rPr>
              <a:t>               templ2[</a:t>
            </a:r>
            <a:r>
              <a:rPr lang="de-DE" sz="1400" b="1" dirty="0" err="1" smtClean="0">
                <a:latin typeface="Courier New" pitchFamily="49" charset="0"/>
              </a:rPr>
              <a:t>duration</a:t>
            </a:r>
            <a:r>
              <a:rPr lang="de-DE" sz="1400" dirty="0" smtClean="0">
                <a:latin typeface="Courier New" pitchFamily="49" charset="0"/>
              </a:rPr>
              <a:t>&gt;=9.0],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400" dirty="0" smtClean="0">
                <a:latin typeface="Courier New" pitchFamily="49" charset="0"/>
              </a:rPr>
              <a:t>               templ3[</a:t>
            </a:r>
            <a:r>
              <a:rPr lang="de-DE" sz="1400" b="1" dirty="0" err="1" smtClean="0">
                <a:latin typeface="Courier New" pitchFamily="49" charset="0"/>
              </a:rPr>
              <a:t>duration</a:t>
            </a:r>
            <a:r>
              <a:rPr lang="de-DE" sz="1400" dirty="0" smtClean="0">
                <a:latin typeface="Courier New" pitchFamily="49" charset="0"/>
              </a:rPr>
              <a:t>&gt;=4.0]}));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endParaRPr lang="de-DE" sz="1400" dirty="0" smtClean="0">
              <a:latin typeface="Courier New" pitchFamily="49" charset="0"/>
            </a:endParaRP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400" dirty="0" smtClean="0">
                <a:latin typeface="Courier New" pitchFamily="49" charset="0"/>
              </a:rPr>
              <a:t>// </a:t>
            </a:r>
            <a:r>
              <a:rPr lang="de-DE" sz="1400" dirty="0" err="1" smtClean="0">
                <a:latin typeface="Courier New" pitchFamily="49" charset="0"/>
              </a:rPr>
              <a:t>or</a:t>
            </a:r>
            <a:r>
              <a:rPr lang="de-DE" sz="1400" dirty="0" smtClean="0">
                <a:latin typeface="Courier New" pitchFamily="49" charset="0"/>
              </a:rPr>
              <a:t> </a:t>
            </a:r>
            <a:r>
              <a:rPr lang="de-DE" sz="1400" dirty="0" err="1" smtClean="0">
                <a:latin typeface="Courier New" pitchFamily="49" charset="0"/>
              </a:rPr>
              <a:t>shorter</a:t>
            </a:r>
            <a:r>
              <a:rPr lang="de-DE" sz="1400" dirty="0" smtClean="0">
                <a:latin typeface="Courier New" pitchFamily="49" charset="0"/>
              </a:rPr>
              <a:t> 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400" b="1" dirty="0" err="1" smtClean="0">
                <a:latin typeface="Courier New" pitchFamily="49" charset="0"/>
              </a:rPr>
              <a:t>assert</a:t>
            </a:r>
            <a:r>
              <a:rPr lang="de-DE" sz="1400" dirty="0" smtClean="0">
                <a:latin typeface="Courier New" pitchFamily="49" charset="0"/>
              </a:rPr>
              <a:t> (</a:t>
            </a:r>
            <a:r>
              <a:rPr lang="de-DE" sz="1400" dirty="0" err="1" smtClean="0">
                <a:latin typeface="Courier New" pitchFamily="49" charset="0"/>
              </a:rPr>
              <a:t>match</a:t>
            </a:r>
            <a:r>
              <a:rPr lang="de-DE" sz="1400" dirty="0" smtClean="0">
                <a:latin typeface="Courier New" pitchFamily="49" charset="0"/>
              </a:rPr>
              <a:t>({port1[</a:t>
            </a:r>
            <a:r>
              <a:rPr lang="de-DE" sz="1400" b="1" dirty="0" smtClean="0">
                <a:latin typeface="Courier New" pitchFamily="49" charset="0"/>
              </a:rPr>
              <a:t>duration</a:t>
            </a:r>
            <a:r>
              <a:rPr lang="de-DE" sz="1400" dirty="0" smtClean="0">
                <a:latin typeface="Courier New" pitchFamily="49" charset="0"/>
              </a:rPr>
              <a:t>:5.0],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400" dirty="0" smtClean="0">
                <a:latin typeface="Courier New" pitchFamily="49" charset="0"/>
              </a:rPr>
              <a:t>               port2[</a:t>
            </a:r>
            <a:r>
              <a:rPr lang="de-DE" sz="1400" b="1" dirty="0" smtClean="0">
                <a:latin typeface="Courier New" pitchFamily="49" charset="0"/>
              </a:rPr>
              <a:t>duration</a:t>
            </a:r>
            <a:r>
              <a:rPr lang="de-DE" sz="1400" dirty="0" smtClean="0">
                <a:latin typeface="Courier New" pitchFamily="49" charset="0"/>
              </a:rPr>
              <a:t>:5.0],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400" dirty="0" smtClean="0">
                <a:latin typeface="Courier New" pitchFamily="49" charset="0"/>
              </a:rPr>
              <a:t>               port3[</a:t>
            </a:r>
            <a:r>
              <a:rPr lang="de-DE" sz="1400" b="1" dirty="0" smtClean="0">
                <a:latin typeface="Courier New" pitchFamily="49" charset="0"/>
              </a:rPr>
              <a:t>duration</a:t>
            </a:r>
            <a:r>
              <a:rPr lang="de-DE" sz="1400" dirty="0" smtClean="0">
                <a:latin typeface="Courier New" pitchFamily="49" charset="0"/>
              </a:rPr>
              <a:t>:5.0]}, 	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400" dirty="0" smtClean="0">
                <a:latin typeface="Courier New" pitchFamily="49" charset="0"/>
              </a:rPr>
              <a:t>              {templ1[</a:t>
            </a:r>
            <a:r>
              <a:rPr lang="de-DE" sz="1400" b="1" dirty="0" smtClean="0">
                <a:latin typeface="Courier New" pitchFamily="49" charset="0"/>
              </a:rPr>
              <a:t>duration</a:t>
            </a:r>
            <a:r>
              <a:rPr lang="de-DE" sz="1400" dirty="0" smtClean="0">
                <a:latin typeface="Courier New" pitchFamily="49" charset="0"/>
              </a:rPr>
              <a:t>:2.0],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400" dirty="0" smtClean="0">
                <a:latin typeface="Courier New" pitchFamily="49" charset="0"/>
              </a:rPr>
              <a:t>               templ2[</a:t>
            </a:r>
            <a:r>
              <a:rPr lang="de-DE" sz="1400" b="1" dirty="0" smtClean="0">
                <a:latin typeface="Courier New" pitchFamily="49" charset="0"/>
              </a:rPr>
              <a:t>duration</a:t>
            </a:r>
            <a:r>
              <a:rPr lang="de-DE" sz="1400" dirty="0" smtClean="0">
                <a:latin typeface="Courier New" pitchFamily="49" charset="0"/>
              </a:rPr>
              <a:t>:9.0],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400" dirty="0" smtClean="0">
                <a:latin typeface="Courier New" pitchFamily="49" charset="0"/>
              </a:rPr>
              <a:t>               templ3[</a:t>
            </a:r>
            <a:r>
              <a:rPr lang="de-DE" sz="1400" b="1" dirty="0" smtClean="0">
                <a:latin typeface="Courier New" pitchFamily="49" charset="0"/>
              </a:rPr>
              <a:t>duration</a:t>
            </a:r>
            <a:r>
              <a:rPr lang="de-DE" sz="1400" dirty="0" smtClean="0">
                <a:latin typeface="Courier New" pitchFamily="49" charset="0"/>
              </a:rPr>
              <a:t>:4.0]}));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endParaRPr lang="de-DE" sz="1400" dirty="0" smtClean="0">
              <a:latin typeface="Courier New" pitchFamily="49" charset="0"/>
            </a:endParaRP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400" dirty="0" smtClean="0">
                <a:latin typeface="Courier New" pitchFamily="49" charset="0"/>
              </a:rPr>
              <a:t>// </a:t>
            </a:r>
            <a:r>
              <a:rPr lang="de-DE" sz="1400" dirty="0" err="1" smtClean="0">
                <a:latin typeface="Courier New" pitchFamily="49" charset="0"/>
              </a:rPr>
              <a:t>or</a:t>
            </a:r>
            <a:r>
              <a:rPr lang="de-DE" sz="1400" dirty="0" smtClean="0">
                <a:latin typeface="Courier New" pitchFamily="49" charset="0"/>
              </a:rPr>
              <a:t> </a:t>
            </a:r>
            <a:r>
              <a:rPr lang="de-DE" sz="1400" dirty="0" err="1" smtClean="0">
                <a:latin typeface="Courier New" pitchFamily="49" charset="0"/>
              </a:rPr>
              <a:t>shortest</a:t>
            </a:r>
            <a:endParaRPr lang="de-DE" sz="1400" dirty="0" smtClean="0">
              <a:latin typeface="Courier New" pitchFamily="49" charset="0"/>
            </a:endParaRP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400" b="1" dirty="0" err="1" smtClean="0">
                <a:latin typeface="Courier New" pitchFamily="49" charset="0"/>
              </a:rPr>
              <a:t>assert</a:t>
            </a:r>
            <a:r>
              <a:rPr lang="de-DE" sz="1400" dirty="0" smtClean="0">
                <a:latin typeface="Courier New" pitchFamily="49" charset="0"/>
              </a:rPr>
              <a:t>({1,2,3} </a:t>
            </a:r>
            <a:r>
              <a:rPr lang="de-DE" sz="1400" b="1" dirty="0" err="1" smtClean="0">
                <a:latin typeface="Courier New" pitchFamily="49" charset="0"/>
              </a:rPr>
              <a:t>with</a:t>
            </a:r>
            <a:r>
              <a:rPr lang="de-DE" sz="1400" dirty="0" smtClean="0">
                <a:latin typeface="Courier New" pitchFamily="49" charset="0"/>
              </a:rPr>
              <a:t> {</a:t>
            </a:r>
            <a:r>
              <a:rPr lang="de-DE" sz="1400" b="1" dirty="0" err="1" smtClean="0">
                <a:latin typeface="Courier New" pitchFamily="49" charset="0"/>
              </a:rPr>
              <a:t>stepsize</a:t>
            </a:r>
            <a:r>
              <a:rPr lang="de-DE" sz="1400" dirty="0" smtClean="0">
                <a:latin typeface="Courier New" pitchFamily="49" charset="0"/>
              </a:rPr>
              <a:t>:= 5.0}, 		  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400" dirty="0" smtClean="0">
                <a:latin typeface="Courier New" pitchFamily="49" charset="0"/>
              </a:rPr>
              <a:t>       {templ1[</a:t>
            </a:r>
            <a:r>
              <a:rPr lang="de-DE" sz="1400" b="1" dirty="0" smtClean="0">
                <a:latin typeface="Courier New" pitchFamily="49" charset="0"/>
              </a:rPr>
              <a:t>duration</a:t>
            </a:r>
            <a:r>
              <a:rPr lang="de-DE" sz="1400" dirty="0" smtClean="0">
                <a:latin typeface="Courier New" pitchFamily="49" charset="0"/>
              </a:rPr>
              <a:t>:2.0],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400" dirty="0" smtClean="0">
                <a:latin typeface="Courier New" pitchFamily="49" charset="0"/>
              </a:rPr>
              <a:t>        templ2[</a:t>
            </a:r>
            <a:r>
              <a:rPr lang="de-DE" sz="1400" b="1" dirty="0" smtClean="0">
                <a:latin typeface="Courier New" pitchFamily="49" charset="0"/>
              </a:rPr>
              <a:t>duration</a:t>
            </a:r>
            <a:r>
              <a:rPr lang="de-DE" sz="1400" dirty="0" smtClean="0">
                <a:latin typeface="Courier New" pitchFamily="49" charset="0"/>
              </a:rPr>
              <a:t>:9.0],</a:t>
            </a:r>
          </a:p>
          <a:p>
            <a:pPr lvl="1" indent="-285750">
              <a:lnSpc>
                <a:spcPct val="90000"/>
              </a:lnSpc>
              <a:buClr>
                <a:srgbClr val="336699"/>
              </a:buClr>
              <a:defRPr/>
            </a:pPr>
            <a:r>
              <a:rPr lang="de-DE" sz="1400" dirty="0" smtClean="0">
                <a:latin typeface="Courier New" pitchFamily="49" charset="0"/>
              </a:rPr>
              <a:t>        templ3[</a:t>
            </a:r>
            <a:r>
              <a:rPr lang="de-DE" sz="1400" b="1" dirty="0" smtClean="0">
                <a:latin typeface="Courier New" pitchFamily="49" charset="0"/>
              </a:rPr>
              <a:t>duration</a:t>
            </a:r>
            <a:r>
              <a:rPr lang="de-DE" sz="1400" dirty="0" smtClean="0">
                <a:latin typeface="Courier New" pitchFamily="49" charset="0"/>
              </a:rPr>
              <a:t>:4.0]}));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Time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Time progress starts with the begin of a test case</a:t>
            </a:r>
          </a:p>
          <a:p>
            <a:r>
              <a:rPr lang="en-US" sz="2400" dirty="0" smtClean="0"/>
              <a:t>Is available as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2400" dirty="0" smtClean="0"/>
              <a:t> value by means of symbol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time</a:t>
            </a:r>
          </a:p>
          <a:p>
            <a:r>
              <a:rPr lang="en-US" sz="2400" dirty="0" smtClean="0"/>
              <a:t>Preciseness is limited by the test system (base sampling)</a:t>
            </a:r>
            <a:endParaRPr lang="en-US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428653" y="3214686"/>
            <a:ext cx="7786685" cy="12810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360000" tIns="360000" rIns="360000" bIns="360000">
            <a:spAutoFit/>
          </a:bodyPr>
          <a:lstStyle/>
          <a:p>
            <a:r>
              <a:rPr lang="de-DE" dirty="0" smtClean="0">
                <a:latin typeface="Courier" pitchFamily="49" charset="0"/>
              </a:rPr>
              <a:t>x:=</a:t>
            </a:r>
            <a:r>
              <a:rPr lang="de-DE" b="1" dirty="0" smtClean="0">
                <a:latin typeface="Courier" pitchFamily="49" charset="0"/>
              </a:rPr>
              <a:t>time</a:t>
            </a:r>
            <a:r>
              <a:rPr lang="de-DE" dirty="0" smtClean="0">
                <a:latin typeface="Courier" pitchFamily="49" charset="0"/>
              </a:rPr>
              <a:t>+2.0;</a:t>
            </a:r>
          </a:p>
          <a:p>
            <a:r>
              <a:rPr lang="de-DE" b="1" dirty="0" err="1" smtClean="0">
                <a:latin typeface="Courier" pitchFamily="49" charset="0"/>
              </a:rPr>
              <a:t>if</a:t>
            </a:r>
            <a:r>
              <a:rPr lang="de-DE" dirty="0" smtClean="0">
                <a:latin typeface="Courier" pitchFamily="49" charset="0"/>
              </a:rPr>
              <a:t>(</a:t>
            </a:r>
            <a:r>
              <a:rPr lang="de-DE" b="1" dirty="0" smtClean="0">
                <a:latin typeface="Courier" pitchFamily="49" charset="0"/>
              </a:rPr>
              <a:t>time</a:t>
            </a:r>
            <a:r>
              <a:rPr lang="de-DE" dirty="0" smtClean="0">
                <a:latin typeface="Courier" pitchFamily="49" charset="0"/>
              </a:rPr>
              <a:t>&gt;20.0) {do </a:t>
            </a:r>
            <a:r>
              <a:rPr lang="de-DE" dirty="0" err="1" smtClean="0">
                <a:latin typeface="Courier" pitchFamily="49" charset="0"/>
              </a:rPr>
              <a:t>something</a:t>
            </a:r>
            <a:r>
              <a:rPr lang="de-DE" dirty="0" smtClean="0">
                <a:latin typeface="Courier" pitchFamily="49" charset="0"/>
              </a:rPr>
              <a:t>}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Streams</a:t>
            </a:r>
          </a:p>
        </p:txBody>
      </p:sp>
      <p:sp>
        <p:nvSpPr>
          <p:cNvPr id="11267" name="Inhaltsplatzhalter 2"/>
          <p:cNvSpPr>
            <a:spLocks noGrp="1"/>
          </p:cNvSpPr>
          <p:nvPr>
            <p:ph idx="1"/>
          </p:nvPr>
        </p:nvSpPr>
        <p:spPr>
          <a:xfrm>
            <a:off x="620987" y="1714488"/>
            <a:ext cx="8308731" cy="2714645"/>
          </a:xfrm>
        </p:spPr>
        <p:txBody>
          <a:bodyPr/>
          <a:lstStyle/>
          <a:p>
            <a:r>
              <a:rPr lang="en-US" sz="2400" dirty="0" smtClean="0"/>
              <a:t>Data Structure that represents a flow of data over time</a:t>
            </a:r>
          </a:p>
          <a:p>
            <a:pPr lvl="1"/>
            <a:r>
              <a:rPr lang="en-US" sz="1800" dirty="0" smtClean="0"/>
              <a:t>yield actual data and a history of data </a:t>
            </a:r>
          </a:p>
          <a:p>
            <a:pPr lvl="1"/>
            <a:r>
              <a:rPr lang="en-US" sz="1800" dirty="0" smtClean="0">
                <a:ea typeface="+mn-ea"/>
              </a:rPr>
              <a:t>stream types collate the scalar value type of a stream</a:t>
            </a:r>
          </a:p>
          <a:p>
            <a:pPr lvl="1"/>
            <a:r>
              <a:rPr lang="en-US" sz="1800" dirty="0" smtClean="0"/>
              <a:t>sampling defines the precision of information</a:t>
            </a:r>
            <a:endParaRPr lang="en-US" sz="1800" dirty="0" smtClean="0">
              <a:ea typeface="+mn-ea"/>
            </a:endParaRPr>
          </a:p>
          <a:p>
            <a:r>
              <a:rPr lang="en-US" sz="2400" dirty="0" smtClean="0"/>
              <a:t>CTTCN-3 provides </a:t>
            </a:r>
          </a:p>
          <a:p>
            <a:pPr lvl="1"/>
            <a:r>
              <a:rPr lang="en-US" sz="1800" dirty="0" smtClean="0"/>
              <a:t>stream ports to communicate between components and environment</a:t>
            </a:r>
          </a:p>
          <a:p>
            <a:pPr lvl="1"/>
            <a:r>
              <a:rPr lang="en-US" sz="1800" dirty="0" smtClean="0"/>
              <a:t>stream variables to store temporary data</a:t>
            </a:r>
          </a:p>
        </p:txBody>
      </p:sp>
      <p:sp>
        <p:nvSpPr>
          <p:cNvPr id="1024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75616D1-053E-400E-88D2-47ED0E2B12A4}" type="slidenum">
              <a:rPr lang="de-DE"/>
              <a:pPr/>
              <a:t>6</a:t>
            </a:fld>
            <a:endParaRPr lang="de-DE"/>
          </a:p>
        </p:txBody>
      </p:sp>
      <p:sp>
        <p:nvSpPr>
          <p:cNvPr id="6" name="Text Box 23"/>
          <p:cNvSpPr txBox="1">
            <a:spLocks noChangeArrowheads="1"/>
          </p:cNvSpPr>
          <p:nvPr/>
        </p:nvSpPr>
        <p:spPr bwMode="auto">
          <a:xfrm>
            <a:off x="428596" y="4643446"/>
            <a:ext cx="7929618" cy="15580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360000" tIns="360000" rIns="360000" bIns="360000">
            <a:spAutoFit/>
          </a:bodyPr>
          <a:lstStyle/>
          <a:p>
            <a:r>
              <a:rPr lang="de-DE" b="1" dirty="0" smtClean="0">
                <a:latin typeface="Courier" pitchFamily="49" charset="0"/>
              </a:rPr>
              <a:t>type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b="1" dirty="0" err="1" smtClean="0">
                <a:latin typeface="Courier" pitchFamily="49" charset="0"/>
              </a:rPr>
              <a:t>port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dirty="0" err="1" smtClean="0">
                <a:latin typeface="Courier" pitchFamily="49" charset="0"/>
              </a:rPr>
              <a:t>FloatStream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b="1" dirty="0" err="1" smtClean="0">
                <a:latin typeface="Courier" pitchFamily="49" charset="0"/>
              </a:rPr>
              <a:t>stream</a:t>
            </a:r>
            <a:r>
              <a:rPr lang="de-DE" dirty="0" smtClean="0">
                <a:latin typeface="Courier" pitchFamily="49" charset="0"/>
              </a:rPr>
              <a:t> {in </a:t>
            </a:r>
            <a:r>
              <a:rPr lang="de-DE" b="1" dirty="0" err="1" smtClean="0">
                <a:latin typeface="Courier" pitchFamily="49" charset="0"/>
              </a:rPr>
              <a:t>float</a:t>
            </a:r>
            <a:r>
              <a:rPr lang="de-DE" dirty="0" smtClean="0">
                <a:latin typeface="Courier" pitchFamily="49" charset="0"/>
              </a:rPr>
              <a:t>};</a:t>
            </a:r>
          </a:p>
          <a:p>
            <a:endParaRPr lang="de-DE" dirty="0" smtClean="0">
              <a:latin typeface="Courier" pitchFamily="49" charset="0"/>
            </a:endParaRPr>
          </a:p>
          <a:p>
            <a:r>
              <a:rPr lang="de-DE" b="1" dirty="0" err="1" smtClean="0">
                <a:latin typeface="Courier" pitchFamily="49" charset="0"/>
              </a:rPr>
              <a:t>stream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b="1" dirty="0" err="1" smtClean="0">
                <a:latin typeface="Courier" pitchFamily="49" charset="0"/>
              </a:rPr>
              <a:t>float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dirty="0" err="1" smtClean="0">
                <a:latin typeface="Courier" pitchFamily="49" charset="0"/>
              </a:rPr>
              <a:t>streamvar</a:t>
            </a:r>
            <a:r>
              <a:rPr lang="de-DE" dirty="0" smtClean="0">
                <a:latin typeface="Courier" pitchFamily="49" charset="0"/>
              </a:rPr>
              <a:t>;</a:t>
            </a:r>
            <a:endParaRPr lang="de-DE" dirty="0">
              <a:latin typeface="Courier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Valuation of Streams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Streams (ports and variables) can be accessed like ordinary variables</a:t>
            </a:r>
          </a:p>
          <a:p>
            <a:r>
              <a:rPr lang="en-US" dirty="0" smtClean="0"/>
              <a:t>Stream initialization during declaration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Please note: stream ports show a delayed effectiveness with </a:t>
            </a:r>
            <a:r>
              <a:rPr lang="en-US" kern="1200" dirty="0" err="1" smtClean="0">
                <a:latin typeface="Courier" pitchFamily="49" charset="0"/>
                <a:cs typeface="Tahoma" pitchFamily="34" charset="0"/>
              </a:rPr>
              <a:t>outPort</a:t>
            </a:r>
            <a:r>
              <a:rPr lang="en-US" kern="1200" dirty="0" smtClean="0">
                <a:latin typeface="Courier" pitchFamily="49" charset="0"/>
                <a:cs typeface="Tahoma" pitchFamily="34" charset="0"/>
              </a:rPr>
              <a:t>‘:=</a:t>
            </a:r>
            <a:r>
              <a:rPr lang="en-US" kern="1200" dirty="0" err="1" smtClean="0">
                <a:latin typeface="Courier" pitchFamily="49" charset="0"/>
                <a:cs typeface="Tahoma" pitchFamily="34" charset="0"/>
              </a:rPr>
              <a:t>inPort</a:t>
            </a:r>
            <a:r>
              <a:rPr lang="en-US" kern="1200" dirty="0" smtClean="0">
                <a:latin typeface="Courier" pitchFamily="49" charset="0"/>
                <a:cs typeface="Tahoma" pitchFamily="34" charset="0"/>
              </a:rPr>
              <a:t>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428653" y="3214686"/>
            <a:ext cx="7786685" cy="183502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360000" tIns="360000" rIns="360000" bIns="360000">
            <a:spAutoFit/>
          </a:bodyPr>
          <a:lstStyle/>
          <a:p>
            <a:r>
              <a:rPr lang="de-DE" dirty="0" err="1" smtClean="0">
                <a:latin typeface="Courier" pitchFamily="49" charset="0"/>
              </a:rPr>
              <a:t>outPort</a:t>
            </a:r>
            <a:r>
              <a:rPr lang="de-DE" dirty="0" smtClean="0">
                <a:latin typeface="Courier" pitchFamily="49" charset="0"/>
              </a:rPr>
              <a:t>:=3.0*inPort+4.0;</a:t>
            </a:r>
          </a:p>
          <a:p>
            <a:r>
              <a:rPr lang="de-DE" dirty="0" err="1" smtClean="0">
                <a:latin typeface="Courier" pitchFamily="49" charset="0"/>
              </a:rPr>
              <a:t>streamvar</a:t>
            </a:r>
            <a:r>
              <a:rPr lang="de-DE" dirty="0" smtClean="0">
                <a:latin typeface="Courier" pitchFamily="49" charset="0"/>
              </a:rPr>
              <a:t>:=2.0 * </a:t>
            </a:r>
            <a:r>
              <a:rPr lang="de-DE" dirty="0" err="1" smtClean="0">
                <a:latin typeface="Courier" pitchFamily="49" charset="0"/>
              </a:rPr>
              <a:t>inPort</a:t>
            </a:r>
            <a:r>
              <a:rPr lang="de-DE" dirty="0" smtClean="0">
                <a:latin typeface="Courier" pitchFamily="49" charset="0"/>
              </a:rPr>
              <a:t> + </a:t>
            </a:r>
            <a:r>
              <a:rPr lang="de-DE" dirty="0" err="1" smtClean="0">
                <a:latin typeface="Courier" pitchFamily="49" charset="0"/>
              </a:rPr>
              <a:t>outPort</a:t>
            </a:r>
            <a:r>
              <a:rPr lang="de-DE" dirty="0" smtClean="0">
                <a:latin typeface="Courier" pitchFamily="49" charset="0"/>
              </a:rPr>
              <a:t>;</a:t>
            </a:r>
          </a:p>
          <a:p>
            <a:endParaRPr lang="de-DE" dirty="0" smtClean="0">
              <a:latin typeface="Courier" pitchFamily="49" charset="0"/>
            </a:endParaRPr>
          </a:p>
          <a:p>
            <a:r>
              <a:rPr lang="de-DE" b="1" dirty="0" err="1" smtClean="0">
                <a:latin typeface="Courier" pitchFamily="49" charset="0"/>
              </a:rPr>
              <a:t>stream</a:t>
            </a:r>
            <a:r>
              <a:rPr lang="de-DE" b="1" dirty="0" smtClean="0">
                <a:latin typeface="Courier" pitchFamily="49" charset="0"/>
              </a:rPr>
              <a:t> </a:t>
            </a:r>
            <a:r>
              <a:rPr lang="de-DE" b="1" dirty="0" err="1" smtClean="0">
                <a:latin typeface="Courier" pitchFamily="49" charset="0"/>
              </a:rPr>
              <a:t>float</a:t>
            </a:r>
            <a:r>
              <a:rPr lang="de-DE" b="1" dirty="0" smtClean="0">
                <a:latin typeface="Courier" pitchFamily="49" charset="0"/>
              </a:rPr>
              <a:t> </a:t>
            </a:r>
            <a:r>
              <a:rPr lang="de-DE" dirty="0" err="1" smtClean="0">
                <a:latin typeface="Courier" pitchFamily="49" charset="0"/>
              </a:rPr>
              <a:t>myVar</a:t>
            </a:r>
            <a:r>
              <a:rPr lang="de-DE" dirty="0" smtClean="0">
                <a:latin typeface="Courier" pitchFamily="49" charset="0"/>
              </a:rPr>
              <a:t>:=2.0;</a:t>
            </a:r>
            <a:r>
              <a:rPr lang="de-DE" b="1" dirty="0" smtClean="0">
                <a:latin typeface="Courier" pitchFamily="49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Sampling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8596" y="1771651"/>
            <a:ext cx="8208962" cy="3086109"/>
          </a:xfrm>
        </p:spPr>
        <p:txBody>
          <a:bodyPr/>
          <a:lstStyle/>
          <a:p>
            <a:r>
              <a:rPr lang="en-US" sz="2400" dirty="0" smtClean="0"/>
              <a:t>In General: discrete and dynamic sampling</a:t>
            </a:r>
          </a:p>
          <a:p>
            <a:pPr lvl="1"/>
            <a:r>
              <a:rPr lang="en-US" sz="2000" dirty="0" smtClean="0"/>
              <a:t>discrete sampling to control stimulation on outgoing ports</a:t>
            </a:r>
          </a:p>
          <a:p>
            <a:pPr lvl="1"/>
            <a:r>
              <a:rPr lang="en-US" sz="2000" dirty="0" smtClean="0"/>
              <a:t>dynamic sampling can be applied for reason of advanced measurement and data optimization for incoming ports</a:t>
            </a:r>
            <a:endParaRPr lang="en-US" sz="2400" dirty="0" smtClean="0"/>
          </a:p>
          <a:p>
            <a:r>
              <a:rPr lang="en-US" sz="2400" dirty="0" smtClean="0"/>
              <a:t>Sampling can be specified for multiple entities </a:t>
            </a:r>
          </a:p>
          <a:p>
            <a:pPr lvl="1"/>
            <a:r>
              <a:rPr lang="en-US" sz="2000" dirty="0" smtClean="0"/>
              <a:t>modules, components, test cases, stream ports etc. 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 err="1" smtClean="0"/>
              <a:t>stepsize</a:t>
            </a:r>
            <a:r>
              <a:rPr lang="en-US" sz="2000" dirty="0" smtClean="0"/>
              <a:t> has to be the multiple of the base sampling</a:t>
            </a:r>
          </a:p>
          <a:p>
            <a:pPr lvl="1"/>
            <a:endParaRPr lang="en-US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428653" y="4929199"/>
            <a:ext cx="8143875" cy="12810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360000" tIns="360000" rIns="360000" bIns="360000">
            <a:spAutoFit/>
          </a:bodyPr>
          <a:lstStyle/>
          <a:p>
            <a:r>
              <a:rPr lang="de-DE" b="1" dirty="0" smtClean="0">
                <a:latin typeface="Courier" pitchFamily="49" charset="0"/>
              </a:rPr>
              <a:t>type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b="1" dirty="0" err="1" smtClean="0">
                <a:latin typeface="Courier" pitchFamily="49" charset="0"/>
              </a:rPr>
              <a:t>port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dirty="0" err="1" smtClean="0">
                <a:latin typeface="Courier" pitchFamily="49" charset="0"/>
              </a:rPr>
              <a:t>FloatStream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b="1" dirty="0" err="1" smtClean="0">
                <a:latin typeface="Courier" pitchFamily="49" charset="0"/>
              </a:rPr>
              <a:t>stream</a:t>
            </a:r>
            <a:r>
              <a:rPr lang="de-DE" dirty="0" smtClean="0">
                <a:latin typeface="Courier" pitchFamily="49" charset="0"/>
              </a:rPr>
              <a:t> {out </a:t>
            </a:r>
            <a:r>
              <a:rPr lang="de-DE" b="1" dirty="0" err="1" smtClean="0">
                <a:latin typeface="Courier" pitchFamily="49" charset="0"/>
              </a:rPr>
              <a:t>float</a:t>
            </a:r>
            <a:r>
              <a:rPr lang="de-DE" dirty="0" smtClean="0">
                <a:latin typeface="Courier" pitchFamily="49" charset="0"/>
              </a:rPr>
              <a:t>} </a:t>
            </a:r>
          </a:p>
          <a:p>
            <a:r>
              <a:rPr lang="de-DE" b="1" dirty="0" err="1" smtClean="0">
                <a:latin typeface="Courier" pitchFamily="49" charset="0"/>
              </a:rPr>
              <a:t>with</a:t>
            </a:r>
            <a:r>
              <a:rPr lang="de-DE" dirty="0" smtClean="0">
                <a:latin typeface="Courier" pitchFamily="49" charset="0"/>
              </a:rPr>
              <a:t> {</a:t>
            </a:r>
            <a:r>
              <a:rPr lang="de-DE" b="1" dirty="0" err="1" smtClean="0">
                <a:latin typeface="Courier" pitchFamily="49" charset="0"/>
              </a:rPr>
              <a:t>stepsize</a:t>
            </a:r>
            <a:r>
              <a:rPr lang="de-DE" dirty="0" smtClean="0">
                <a:latin typeface="Courier" pitchFamily="49" charset="0"/>
              </a:rPr>
              <a:t> := 0.0001};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“</a:t>
            </a:r>
            <a:r>
              <a:rPr lang="en-US" dirty="0" err="1" smtClean="0"/>
              <a:t>Stepsize</a:t>
            </a:r>
            <a:r>
              <a:rPr lang="en-US" dirty="0" smtClean="0"/>
              <a:t>” Annotation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428596" y="1714488"/>
            <a:ext cx="8143875" cy="432801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360000" tIns="360000" rIns="360000" bIns="360000">
            <a:spAutoFit/>
          </a:bodyPr>
          <a:lstStyle/>
          <a:p>
            <a:r>
              <a:rPr lang="de-DE" b="1" dirty="0" err="1" smtClean="0">
                <a:latin typeface="Courier" pitchFamily="49" charset="0"/>
              </a:rPr>
              <a:t>module</a:t>
            </a:r>
            <a:r>
              <a:rPr lang="de-DE" b="1" dirty="0" smtClean="0">
                <a:latin typeface="Courier" pitchFamily="49" charset="0"/>
              </a:rPr>
              <a:t>{</a:t>
            </a:r>
          </a:p>
          <a:p>
            <a:r>
              <a:rPr lang="de-DE" b="1" dirty="0" smtClean="0">
                <a:latin typeface="Courier" pitchFamily="49" charset="0"/>
              </a:rPr>
              <a:t>  type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b="1" dirty="0" err="1" smtClean="0">
                <a:latin typeface="Courier" pitchFamily="49" charset="0"/>
              </a:rPr>
              <a:t>port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dirty="0" err="1" smtClean="0">
                <a:latin typeface="Courier" pitchFamily="49" charset="0"/>
              </a:rPr>
              <a:t>FloatInStream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b="1" dirty="0" err="1" smtClean="0">
                <a:latin typeface="Courier" pitchFamily="49" charset="0"/>
              </a:rPr>
              <a:t>stream</a:t>
            </a:r>
            <a:r>
              <a:rPr lang="de-DE" dirty="0" smtClean="0">
                <a:latin typeface="Courier" pitchFamily="49" charset="0"/>
              </a:rPr>
              <a:t> {out </a:t>
            </a:r>
            <a:r>
              <a:rPr lang="de-DE" b="1" dirty="0" err="1" smtClean="0">
                <a:latin typeface="Courier" pitchFamily="49" charset="0"/>
              </a:rPr>
              <a:t>float</a:t>
            </a:r>
            <a:r>
              <a:rPr lang="de-DE" dirty="0" smtClean="0">
                <a:latin typeface="Courier" pitchFamily="49" charset="0"/>
              </a:rPr>
              <a:t>}</a:t>
            </a:r>
            <a:r>
              <a:rPr lang="de-DE" b="1" dirty="0" smtClean="0">
                <a:latin typeface="Courier" pitchFamily="49" charset="0"/>
              </a:rPr>
              <a:t> </a:t>
            </a:r>
          </a:p>
          <a:p>
            <a:r>
              <a:rPr lang="de-DE" b="1" dirty="0" smtClean="0">
                <a:latin typeface="Courier" pitchFamily="49" charset="0"/>
              </a:rPr>
              <a:t>  </a:t>
            </a:r>
            <a:r>
              <a:rPr lang="de-DE" b="1" dirty="0" err="1" smtClean="0">
                <a:latin typeface="Courier" pitchFamily="49" charset="0"/>
              </a:rPr>
              <a:t>with</a:t>
            </a:r>
            <a:r>
              <a:rPr lang="de-DE" dirty="0" smtClean="0">
                <a:latin typeface="Courier" pitchFamily="49" charset="0"/>
              </a:rPr>
              <a:t> {</a:t>
            </a:r>
            <a:r>
              <a:rPr lang="de-DE" b="1" dirty="0" err="1" smtClean="0">
                <a:latin typeface="Courier" pitchFamily="49" charset="0"/>
              </a:rPr>
              <a:t>stepsize</a:t>
            </a:r>
            <a:r>
              <a:rPr lang="de-DE" dirty="0" smtClean="0">
                <a:latin typeface="Courier" pitchFamily="49" charset="0"/>
              </a:rPr>
              <a:t>:=0.1};</a:t>
            </a:r>
          </a:p>
          <a:p>
            <a:endParaRPr lang="de-DE" dirty="0" smtClean="0">
              <a:latin typeface="Courier" pitchFamily="49" charset="0"/>
            </a:endParaRPr>
          </a:p>
          <a:p>
            <a:r>
              <a:rPr lang="de-DE" b="1" dirty="0" smtClean="0">
                <a:latin typeface="Courier" pitchFamily="49" charset="0"/>
              </a:rPr>
              <a:t>  type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b="1" dirty="0" err="1" smtClean="0">
                <a:latin typeface="Courier" pitchFamily="49" charset="0"/>
              </a:rPr>
              <a:t>port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dirty="0" err="1" smtClean="0">
                <a:latin typeface="Courier" pitchFamily="49" charset="0"/>
              </a:rPr>
              <a:t>FloatOutStream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b="1" dirty="0" err="1" smtClean="0">
                <a:latin typeface="Courier" pitchFamily="49" charset="0"/>
              </a:rPr>
              <a:t>stream</a:t>
            </a:r>
            <a:r>
              <a:rPr lang="de-DE" dirty="0" smtClean="0">
                <a:latin typeface="Courier" pitchFamily="49" charset="0"/>
              </a:rPr>
              <a:t> {in </a:t>
            </a:r>
            <a:r>
              <a:rPr lang="de-DE" b="1" dirty="0" err="1" smtClean="0">
                <a:latin typeface="Courier" pitchFamily="49" charset="0"/>
              </a:rPr>
              <a:t>float</a:t>
            </a:r>
            <a:r>
              <a:rPr lang="de-DE" dirty="0" smtClean="0">
                <a:latin typeface="Courier" pitchFamily="49" charset="0"/>
              </a:rPr>
              <a:t>} </a:t>
            </a:r>
          </a:p>
          <a:p>
            <a:r>
              <a:rPr lang="de-DE" dirty="0" smtClean="0">
                <a:latin typeface="Courier" pitchFamily="49" charset="0"/>
              </a:rPr>
              <a:t>  </a:t>
            </a:r>
          </a:p>
          <a:p>
            <a:r>
              <a:rPr lang="de-DE" dirty="0" smtClean="0">
                <a:latin typeface="Courier" pitchFamily="49" charset="0"/>
              </a:rPr>
              <a:t>  </a:t>
            </a:r>
            <a:r>
              <a:rPr lang="de-DE" b="1" dirty="0" smtClean="0">
                <a:latin typeface="Courier" pitchFamily="49" charset="0"/>
              </a:rPr>
              <a:t>type </a:t>
            </a:r>
            <a:r>
              <a:rPr lang="de-DE" b="1" dirty="0" err="1" smtClean="0">
                <a:latin typeface="Courier" pitchFamily="49" charset="0"/>
              </a:rPr>
              <a:t>component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dirty="0" err="1" smtClean="0">
                <a:latin typeface="Courier" pitchFamily="49" charset="0"/>
              </a:rPr>
              <a:t>tester</a:t>
            </a:r>
            <a:r>
              <a:rPr lang="de-DE" dirty="0" smtClean="0">
                <a:latin typeface="Courier" pitchFamily="49" charset="0"/>
              </a:rPr>
              <a:t>{</a:t>
            </a:r>
          </a:p>
          <a:p>
            <a:r>
              <a:rPr lang="de-DE" dirty="0" smtClean="0">
                <a:latin typeface="Courier" pitchFamily="49" charset="0"/>
              </a:rPr>
              <a:t>  	</a:t>
            </a:r>
            <a:r>
              <a:rPr lang="de-DE" b="1" dirty="0" err="1" smtClean="0">
                <a:latin typeface="Courier" pitchFamily="49" charset="0"/>
              </a:rPr>
              <a:t>port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dirty="0" err="1" smtClean="0">
                <a:latin typeface="Courier" pitchFamily="49" charset="0"/>
              </a:rPr>
              <a:t>inPort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dirty="0" err="1" smtClean="0">
                <a:latin typeface="Courier" pitchFamily="49" charset="0"/>
              </a:rPr>
              <a:t>FloatInStream</a:t>
            </a:r>
            <a:r>
              <a:rPr lang="de-DE" dirty="0" smtClean="0">
                <a:latin typeface="Courier" pitchFamily="49" charset="0"/>
              </a:rPr>
              <a:t>;</a:t>
            </a:r>
          </a:p>
          <a:p>
            <a:r>
              <a:rPr lang="de-DE" dirty="0" smtClean="0">
                <a:latin typeface="Courier" pitchFamily="49" charset="0"/>
              </a:rPr>
              <a:t>	</a:t>
            </a:r>
            <a:r>
              <a:rPr lang="de-DE" b="1" dirty="0" err="1" smtClean="0">
                <a:latin typeface="Courier" pitchFamily="49" charset="0"/>
              </a:rPr>
              <a:t>port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dirty="0" err="1" smtClean="0">
                <a:latin typeface="Courier" pitchFamily="49" charset="0"/>
              </a:rPr>
              <a:t>outPortFloatOutStream</a:t>
            </a:r>
            <a:r>
              <a:rPr lang="de-DE" dirty="0" smtClean="0">
                <a:latin typeface="Courier" pitchFamily="49" charset="0"/>
              </a:rPr>
              <a:t>:=0;</a:t>
            </a:r>
          </a:p>
          <a:p>
            <a:r>
              <a:rPr lang="de-DE" dirty="0" smtClean="0">
                <a:latin typeface="Courier" pitchFamily="49" charset="0"/>
              </a:rPr>
              <a:t>  }</a:t>
            </a:r>
          </a:p>
          <a:p>
            <a:r>
              <a:rPr lang="de-DE" dirty="0" smtClean="0">
                <a:latin typeface="Courier" pitchFamily="49" charset="0"/>
              </a:rPr>
              <a:t>...</a:t>
            </a:r>
          </a:p>
          <a:p>
            <a:r>
              <a:rPr lang="de-DE" dirty="0" smtClean="0">
                <a:latin typeface="Courier" pitchFamily="49" charset="0"/>
              </a:rPr>
              <a:t>}</a:t>
            </a:r>
            <a:r>
              <a:rPr lang="de-DE" b="1" dirty="0" smtClean="0">
                <a:latin typeface="Courier" pitchFamily="49" charset="0"/>
              </a:rPr>
              <a:t> </a:t>
            </a:r>
            <a:r>
              <a:rPr lang="de-DE" b="1" dirty="0" err="1" smtClean="0">
                <a:latin typeface="Courier" pitchFamily="49" charset="0"/>
              </a:rPr>
              <a:t>with</a:t>
            </a:r>
            <a:r>
              <a:rPr lang="de-DE" dirty="0" smtClean="0">
                <a:latin typeface="Courier" pitchFamily="49" charset="0"/>
              </a:rPr>
              <a:t> {</a:t>
            </a:r>
            <a:r>
              <a:rPr lang="de-DE" b="1" dirty="0" err="1" smtClean="0">
                <a:latin typeface="Courier" pitchFamily="49" charset="0"/>
              </a:rPr>
              <a:t>stepsize</a:t>
            </a:r>
            <a:r>
              <a:rPr lang="de-DE" dirty="0" smtClean="0">
                <a:latin typeface="Courier" pitchFamily="49" charset="0"/>
              </a:rPr>
              <a:t> :=0.001};</a:t>
            </a:r>
          </a:p>
          <a:p>
            <a:endParaRPr lang="de-DE" dirty="0" smtClean="0">
              <a:latin typeface="Courier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 animBg="1"/>
    </p:bldLst>
  </p:timing>
</p:sld>
</file>

<file path=ppt/theme/theme1.xml><?xml version="1.0" encoding="utf-8"?>
<a:theme xmlns:a="http://schemas.openxmlformats.org/drawingml/2006/main" name="TEMEA">
  <a:themeElements>
    <a:clrScheme name="TEMEA_Praesentationsvorlag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EC2D7"/>
      </a:accent1>
      <a:accent2>
        <a:srgbClr val="336699"/>
      </a:accent2>
      <a:accent3>
        <a:srgbClr val="FFFFFF"/>
      </a:accent3>
      <a:accent4>
        <a:srgbClr val="000000"/>
      </a:accent4>
      <a:accent5>
        <a:srgbClr val="D3DDE8"/>
      </a:accent5>
      <a:accent6>
        <a:srgbClr val="2D5C8A"/>
      </a:accent6>
      <a:hlink>
        <a:srgbClr val="3C9F25"/>
      </a:hlink>
      <a:folHlink>
        <a:srgbClr val="71D959"/>
      </a:folHlink>
    </a:clrScheme>
    <a:fontScheme name="TEMEA_Praesentationsvorlage">
      <a:majorFont>
        <a:latin typeface="Tahoma"/>
        <a:ea typeface=""/>
        <a:cs typeface="Tahoma"/>
      </a:majorFont>
      <a:minorFont>
        <a:latin typeface="Tahoma"/>
        <a:ea typeface=""/>
        <a:cs typeface="Tahoma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EA_Praesentationsvorl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EA_Praesentationsvorl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EA_Praesentationsvorl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EA_Praesentationsvorl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EA_Praesentationsvorl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EA_Praesentationsvorl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EA_Praesentationsvorl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EA_Praesentationsvorl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EA_Praesentationsvorl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EA_Praesentationsvorl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EA_Praesentationsvorl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EA_Praesentationsvorl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EA_Praesentationsvorlag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EC2D7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D3DDE8"/>
        </a:accent5>
        <a:accent6>
          <a:srgbClr val="2D5C8A"/>
        </a:accent6>
        <a:hlink>
          <a:srgbClr val="3C9F25"/>
        </a:hlink>
        <a:folHlink>
          <a:srgbClr val="71D95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TEMEA</Template>
  <TotalTime>0</TotalTime>
  <Words>2414</Words>
  <Application>Microsoft Office PowerPoint</Application>
  <PresentationFormat>Bildschirmpräsentation (4:3)</PresentationFormat>
  <Paragraphs>628</Paragraphs>
  <Slides>46</Slides>
  <Notes>12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46</vt:i4>
      </vt:variant>
    </vt:vector>
  </HeadingPairs>
  <TitlesOfParts>
    <vt:vector size="47" baseType="lpstr">
      <vt:lpstr>TEMEA</vt:lpstr>
      <vt:lpstr>Concepts for Testing Continuous Behavior with TTCN-3</vt:lpstr>
      <vt:lpstr>Characteristics of Continuous Systems </vt:lpstr>
      <vt:lpstr>Testing Continuous  Systems</vt:lpstr>
      <vt:lpstr>CTTCN-3 Main Concepts</vt:lpstr>
      <vt:lpstr>Time</vt:lpstr>
      <vt:lpstr>Streams</vt:lpstr>
      <vt:lpstr>Valuation of Streams</vt:lpstr>
      <vt:lpstr>Advanced Sampling</vt:lpstr>
      <vt:lpstr>Use of “Stepsize” Annotation</vt:lpstr>
      <vt:lpstr>Access to Stream Values</vt:lpstr>
      <vt:lpstr>Time Based Access</vt:lpstr>
      <vt:lpstr>Timestamp and delta</vt:lpstr>
      <vt:lpstr>Definition of Assertions</vt:lpstr>
      <vt:lpstr>Application of Continuous Behavior</vt:lpstr>
      <vt:lpstr>Features of Mode Specification</vt:lpstr>
      <vt:lpstr>Specification of Invariants and Transitions</vt:lpstr>
      <vt:lpstr>Transitions: Syntactical Variants </vt:lpstr>
      <vt:lpstr>Mapping to Hybrid Automaton</vt:lpstr>
      <vt:lpstr>Mode Semantics: Mapping to FSM</vt:lpstr>
      <vt:lpstr>Parallel and Sequential Composition Modes</vt:lpstr>
      <vt:lpstr>Features of Structured Modes</vt:lpstr>
      <vt:lpstr>Operational Semantics</vt:lpstr>
      <vt:lpstr>Switch Semantics</vt:lpstr>
      <vt:lpstr>Reusable Mode Definitions</vt:lpstr>
      <vt:lpstr>Application of Mode Macros</vt:lpstr>
      <vt:lpstr>Extends Mechanism</vt:lpstr>
      <vt:lpstr>Prepends Mechanism</vt:lpstr>
      <vt:lpstr>TRI Interfaces Sampling &amp; Time</vt:lpstr>
      <vt:lpstr>TRI Interfaces</vt:lpstr>
      <vt:lpstr>TRI Interaction for Stimulation</vt:lpstr>
      <vt:lpstr>TRI Interaction for Measurement</vt:lpstr>
      <vt:lpstr>Example</vt:lpstr>
      <vt:lpstr>Demo</vt:lpstr>
      <vt:lpstr>TestInterface</vt:lpstr>
      <vt:lpstr>specification Test Case: DriverUpDown</vt:lpstr>
      <vt:lpstr>source code Test Case: DriverUpDown</vt:lpstr>
      <vt:lpstr>specification Test Case: PassengerUpObstacle</vt:lpstr>
      <vt:lpstr>source code  Test Case: PassengerUpObstacle</vt:lpstr>
      <vt:lpstr>source code  Test Case: PassengerUpObstacle</vt:lpstr>
      <vt:lpstr>Test Results</vt:lpstr>
      <vt:lpstr>Contact and Info </vt:lpstr>
      <vt:lpstr>Short Hand Notation</vt:lpstr>
      <vt:lpstr>syntax  Short Hand for Simple Streams</vt:lpstr>
      <vt:lpstr>syntax  Short Hand for Simple Assertions</vt:lpstr>
      <vt:lpstr>syntax  Short Hand for Assertions using Templates</vt:lpstr>
      <vt:lpstr>syntax  Short Hand for Complex Assertions</vt:lpstr>
    </vt:vector>
  </TitlesOfParts>
  <Company>Fraunhofer Institut FOKUS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TTCN-3 Real Time Concepts</dc:title>
  <dc:creator>Jürgen Großmann</dc:creator>
  <cp:lastModifiedBy>Jürgen Großmann</cp:lastModifiedBy>
  <cp:revision>123</cp:revision>
  <dcterms:created xsi:type="dcterms:W3CDTF">2008-11-21T08:16:34Z</dcterms:created>
  <dcterms:modified xsi:type="dcterms:W3CDTF">2009-04-24T10:34:25Z</dcterms:modified>
</cp:coreProperties>
</file>